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4" r:id="rId2"/>
    <p:sldId id="331" r:id="rId3"/>
    <p:sldId id="368" r:id="rId4"/>
    <p:sldId id="384" r:id="rId5"/>
    <p:sldId id="365" r:id="rId6"/>
    <p:sldId id="382" r:id="rId7"/>
    <p:sldId id="366" r:id="rId8"/>
    <p:sldId id="367" r:id="rId9"/>
    <p:sldId id="369" r:id="rId10"/>
    <p:sldId id="370" r:id="rId11"/>
    <p:sldId id="380" r:id="rId12"/>
    <p:sldId id="371" r:id="rId13"/>
    <p:sldId id="372" r:id="rId14"/>
    <p:sldId id="385" r:id="rId15"/>
    <p:sldId id="379" r:id="rId16"/>
    <p:sldId id="376" r:id="rId17"/>
    <p:sldId id="377" r:id="rId18"/>
    <p:sldId id="386" r:id="rId19"/>
    <p:sldId id="378" r:id="rId20"/>
    <p:sldId id="381" r:id="rId21"/>
    <p:sldId id="387" r:id="rId22"/>
    <p:sldId id="327" r:id="rId2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14"/>
    <a:srgbClr val="FFFF99"/>
    <a:srgbClr val="DCA01E"/>
    <a:srgbClr val="82BE3C"/>
    <a:srgbClr val="FF29F5"/>
    <a:srgbClr val="50AAE6"/>
    <a:srgbClr val="5A6EB4"/>
    <a:srgbClr val="A00078"/>
    <a:srgbClr val="A01E28"/>
    <a:srgbClr val="A08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57" autoAdjust="0"/>
    <p:restoredTop sz="96149" autoAdjust="0"/>
  </p:normalViewPr>
  <p:slideViewPr>
    <p:cSldViewPr>
      <p:cViewPr varScale="1">
        <p:scale>
          <a:sx n="71" d="100"/>
          <a:sy n="71" d="100"/>
        </p:scale>
        <p:origin x="72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4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310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800"/>
              <a:t>KIT – University of the State of Baden-Wuerttemberg and </a:t>
            </a:r>
            <a:br>
              <a:rPr lang="en-US" altLang="de-DE" sz="800"/>
            </a:br>
            <a:r>
              <a:rPr lang="en-US" altLang="de-DE" sz="800"/>
              <a:t>National Laboratory of the Helmholtz Association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88913"/>
            <a:ext cx="10080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579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e-DE" altLang="de-DE"/>
              <a:t>Prof. Dr. Max Mustermann | </a:t>
            </a:r>
            <a:br>
              <a:rPr lang="de-DE" altLang="de-DE"/>
            </a:br>
            <a:r>
              <a:rPr lang="de-DE" altLang="de-DE"/>
              <a:t>Name of Faculty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970BCF3-701C-4E03-9023-30B5502183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3236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/>
              <a:t>Prof. Dr. Max Mustermann | </a:t>
            </a:r>
            <a:br>
              <a:rPr lang="de-DE" altLang="de-DE"/>
            </a:br>
            <a:r>
              <a:rPr lang="de-DE" altLang="de-DE"/>
              <a:t>Name of Faculty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70BCF3-701C-4E03-9023-30B55021831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25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9" descr="II_rahmen_neu_tite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800" dirty="0"/>
              <a:t>KIT – University of the State of Baden-Wuerttemberg and </a:t>
            </a:r>
            <a:br>
              <a:rPr lang="en-US" altLang="de-DE" sz="800" dirty="0"/>
            </a:br>
            <a:r>
              <a:rPr lang="en-US" altLang="de-DE" sz="800" dirty="0"/>
              <a:t>National Research Center of the Helmholtz Association</a:t>
            </a:r>
            <a:r>
              <a:rPr lang="de-DE" altLang="de-DE" sz="800" dirty="0"/>
              <a:t> </a:t>
            </a:r>
            <a:endParaRPr lang="en-US" altLang="de-DE" sz="800" dirty="0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de-DE" sz="1000" dirty="0" err="1">
                <a:solidFill>
                  <a:schemeClr val="bg1"/>
                </a:solidFill>
              </a:rPr>
              <a:t>Asic</a:t>
            </a:r>
            <a:r>
              <a:rPr lang="fr-FR" altLang="de-DE" sz="1000" dirty="0">
                <a:solidFill>
                  <a:schemeClr val="bg1"/>
                </a:solidFill>
              </a:rPr>
              <a:t> and Detector</a:t>
            </a:r>
            <a:r>
              <a:rPr lang="fr-FR" altLang="de-DE" sz="1000" baseline="0" dirty="0">
                <a:solidFill>
                  <a:schemeClr val="bg1"/>
                </a:solidFill>
              </a:rPr>
              <a:t> </a:t>
            </a:r>
            <a:r>
              <a:rPr lang="fr-FR" altLang="de-DE" sz="1000" baseline="0" dirty="0" err="1">
                <a:solidFill>
                  <a:schemeClr val="bg1"/>
                </a:solidFill>
              </a:rPr>
              <a:t>Lab</a:t>
            </a:r>
            <a:r>
              <a:rPr lang="fr-FR" altLang="de-DE" sz="1000" baseline="0" dirty="0">
                <a:solidFill>
                  <a:schemeClr val="bg1"/>
                </a:solidFill>
              </a:rPr>
              <a:t> - </a:t>
            </a:r>
            <a:r>
              <a:rPr lang="fr-FR" altLang="de-DE" sz="1000" dirty="0">
                <a:solidFill>
                  <a:schemeClr val="bg1"/>
                </a:solidFill>
              </a:rPr>
              <a:t>IPE</a:t>
            </a:r>
            <a:endParaRPr lang="de-DE" altLang="de-DE" sz="1000" dirty="0">
              <a:solidFill>
                <a:schemeClr val="bg1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  <a:latin typeface="Arial" charset="0"/>
              </a:rPr>
              <a:t>www.kit.edu</a:t>
            </a:r>
          </a:p>
        </p:txBody>
      </p:sp>
      <p:pic>
        <p:nvPicPr>
          <p:cNvPr id="26640" name="Picture 13" descr="KIT-Logo-rgb_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00" y="6354000"/>
            <a:ext cx="504000" cy="504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203848" y="4077072"/>
            <a:ext cx="3888432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Max Mustermann - Title</a:t>
            </a:r>
          </a:p>
        </p:txBody>
      </p:sp>
    </p:spTree>
    <p:extLst>
      <p:ext uri="{BB962C8B-B14F-4D97-AF65-F5344CB8AC3E}">
        <p14:creationId xmlns:p14="http://schemas.microsoft.com/office/powerpoint/2010/main" val="412390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Max Mustermann - Title</a:t>
            </a:r>
          </a:p>
        </p:txBody>
      </p:sp>
    </p:spTree>
    <p:extLst>
      <p:ext uri="{BB962C8B-B14F-4D97-AF65-F5344CB8AC3E}">
        <p14:creationId xmlns:p14="http://schemas.microsoft.com/office/powerpoint/2010/main" val="148359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403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52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32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5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46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93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Max Mustermann - Title</a:t>
            </a:r>
          </a:p>
        </p:txBody>
      </p:sp>
    </p:spTree>
    <p:extLst>
      <p:ext uri="{BB962C8B-B14F-4D97-AF65-F5344CB8AC3E}">
        <p14:creationId xmlns:p14="http://schemas.microsoft.com/office/powerpoint/2010/main" val="197793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Max Mustermann - Title</a:t>
            </a:r>
          </a:p>
        </p:txBody>
      </p:sp>
    </p:spTree>
    <p:extLst>
      <p:ext uri="{BB962C8B-B14F-4D97-AF65-F5344CB8AC3E}">
        <p14:creationId xmlns:p14="http://schemas.microsoft.com/office/powerpoint/2010/main" val="336967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add text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900" dirty="0" err="1"/>
              <a:t>Asic</a:t>
            </a:r>
            <a:r>
              <a:rPr lang="en-US" altLang="de-DE" sz="900" baseline="0" dirty="0"/>
              <a:t> and Detector Lab - IPE</a:t>
            </a:r>
            <a:endParaRPr lang="en-US" altLang="de-DE" sz="900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A2177219-4D79-4D82-A800-567BDD8316C6}" type="slidenum">
              <a:rPr lang="de-DE" sz="900" b="1">
                <a:latin typeface="Arial" charset="0"/>
              </a:rPr>
              <a:pPr>
                <a:spcBef>
                  <a:spcPct val="50000"/>
                </a:spcBef>
                <a:defRPr/>
              </a:pPr>
              <a:t>‹Nr.›</a:t>
            </a:fld>
            <a:endParaRPr lang="de-DE" sz="900" b="1">
              <a:latin typeface="Arial" charset="0"/>
            </a:endParaRP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FA390034-B22F-454C-98D5-B3B46940354E}" type="datetime1">
              <a:rPr lang="de-DE" altLang="de-DE" sz="900"/>
              <a:pPr/>
              <a:t>26.06.2018</a:t>
            </a:fld>
            <a:endParaRPr lang="de-DE" altLang="de-DE" sz="900"/>
          </a:p>
        </p:txBody>
      </p:sp>
      <p:pic>
        <p:nvPicPr>
          <p:cNvPr id="1037" name="Picture 9" descr="KITlogo_4c_frutig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2371453" y="6445251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de-DE" sz="900" dirty="0"/>
              <a:t>Prof. Ivan </a:t>
            </a:r>
            <a:r>
              <a:rPr lang="en-US" altLang="de-DE" sz="900" dirty="0" err="1"/>
              <a:t>Peric</a:t>
            </a:r>
            <a:r>
              <a:rPr lang="en-US" altLang="de-DE" sz="900" dirty="0"/>
              <a:t> – Design </a:t>
            </a:r>
            <a:r>
              <a:rPr lang="en-US" altLang="de-DE" sz="900" dirty="0" err="1"/>
              <a:t>Digitaler</a:t>
            </a:r>
            <a:r>
              <a:rPr lang="en-US" altLang="de-DE" sz="900" dirty="0"/>
              <a:t> </a:t>
            </a:r>
            <a:r>
              <a:rPr lang="en-US" altLang="de-DE" sz="900" dirty="0" err="1"/>
              <a:t>Schaltkreise</a:t>
            </a:r>
            <a:endParaRPr lang="en-US" altLang="de-DE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ichard.leys@kit.edu" TargetMode="External"/><Relationship Id="rId2" Type="http://schemas.openxmlformats.org/officeDocument/2006/relationships/hyperlink" Target="mailto:ivan.peric@kit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95288" y="1412875"/>
            <a:ext cx="83899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de-DE" sz="2600" dirty="0"/>
              <a:t>Design </a:t>
            </a:r>
            <a:r>
              <a:rPr lang="en-US" altLang="de-DE" sz="2600" dirty="0" err="1"/>
              <a:t>Digitaler</a:t>
            </a:r>
            <a:r>
              <a:rPr lang="en-US" altLang="de-DE" sz="2600" dirty="0"/>
              <a:t> </a:t>
            </a:r>
            <a:r>
              <a:rPr lang="en-US" altLang="de-DE" sz="2600" dirty="0" err="1"/>
              <a:t>Schaltkreise</a:t>
            </a:r>
            <a:r>
              <a:rPr lang="en-US" altLang="de-DE" sz="2600" dirty="0"/>
              <a:t/>
            </a:r>
            <a:br>
              <a:rPr lang="en-US" altLang="de-DE" sz="2600" dirty="0"/>
            </a:br>
            <a:endParaRPr lang="en-US" altLang="de-DE" sz="2200" dirty="0"/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96875" y="2349500"/>
            <a:ext cx="83708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de-DE" sz="1600" b="1" dirty="0">
                <a:solidFill>
                  <a:srgbClr val="000000"/>
                </a:solidFill>
              </a:rPr>
              <a:t>Place and route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288" y="4077072"/>
            <a:ext cx="6923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err="1"/>
              <a:t>Prof.</a:t>
            </a:r>
            <a:r>
              <a:rPr lang="en-GB" baseline="0" dirty="0"/>
              <a:t> Ivan </a:t>
            </a:r>
            <a:r>
              <a:rPr lang="en-GB" baseline="0" dirty="0" err="1"/>
              <a:t>Peric</a:t>
            </a:r>
            <a:r>
              <a:rPr lang="en-GB" baseline="0" dirty="0"/>
              <a:t> </a:t>
            </a:r>
            <a:r>
              <a:rPr lang="en-GB" baseline="0" dirty="0">
                <a:hlinkClick r:id="rId2"/>
              </a:rPr>
              <a:t>ivan.peric@kit.edu</a:t>
            </a:r>
            <a:endParaRPr lang="en-GB" baseline="0" dirty="0"/>
          </a:p>
          <a:p>
            <a:pPr algn="l"/>
            <a:r>
              <a:rPr lang="en-GB" dirty="0"/>
              <a:t>Richard</a:t>
            </a:r>
            <a:r>
              <a:rPr lang="en-GB" baseline="0" dirty="0"/>
              <a:t> Leys </a:t>
            </a:r>
            <a:r>
              <a:rPr lang="en-GB" baseline="0" dirty="0">
                <a:hlinkClick r:id="rId3"/>
              </a:rPr>
              <a:t>richard.leys@kit.edu</a:t>
            </a:r>
            <a:endParaRPr lang="en-GB" baseline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41168"/>
            <a:ext cx="1584176" cy="7220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CTS: Clock Skew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Clock (see below) skew influences setup and hold slack </a:t>
            </a:r>
          </a:p>
          <a:p>
            <a:r>
              <a:rPr lang="en-GB" dirty="0" smtClean="0"/>
              <a:t>Clock </a:t>
            </a:r>
            <a:r>
              <a:rPr lang="en-GB" dirty="0"/>
              <a:t>arrives at Launch and Capture ports</a:t>
            </a:r>
          </a:p>
          <a:p>
            <a:r>
              <a:rPr lang="en-GB" dirty="0"/>
              <a:t>Positive and Negative Skew are possible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22884" y="3150688"/>
            <a:ext cx="519059" cy="792088"/>
            <a:chOff x="5724128" y="4895800"/>
            <a:chExt cx="360040" cy="549424"/>
          </a:xfrm>
        </p:grpSpPr>
        <p:sp>
          <p:nvSpPr>
            <p:cNvPr id="5" name="Rectangle 4"/>
            <p:cNvSpPr/>
            <p:nvPr/>
          </p:nvSpPr>
          <p:spPr>
            <a:xfrm>
              <a:off x="5724128" y="4895800"/>
              <a:ext cx="360040" cy="549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 flipV="1">
              <a:off x="5885517" y="5265132"/>
              <a:ext cx="72008" cy="1800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5813509" y="5261486"/>
              <a:ext cx="72008" cy="183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113872" y="3148542"/>
            <a:ext cx="519059" cy="792088"/>
            <a:chOff x="5724128" y="4895800"/>
            <a:chExt cx="360040" cy="549424"/>
          </a:xfrm>
        </p:grpSpPr>
        <p:sp>
          <p:nvSpPr>
            <p:cNvPr id="13" name="Rectangle 12"/>
            <p:cNvSpPr/>
            <p:nvPr/>
          </p:nvSpPr>
          <p:spPr>
            <a:xfrm>
              <a:off x="5724128" y="4895800"/>
              <a:ext cx="360040" cy="549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5885517" y="5265132"/>
              <a:ext cx="72008" cy="1800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813509" y="5261486"/>
              <a:ext cx="72008" cy="183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320" y="2872791"/>
            <a:ext cx="1531356" cy="13435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79712" y="234888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Launch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511771" y="2478143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Capture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574829" y="4482166"/>
            <a:ext cx="53873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14" y="3940630"/>
            <a:ext cx="0" cy="534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346542" y="3947565"/>
            <a:ext cx="0" cy="534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1934" y="4600713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Tlaunch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6447586" y="4632742"/>
            <a:ext cx="1069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Tcapture</a:t>
            </a:r>
            <a:endParaRPr lang="en-GB" dirty="0"/>
          </a:p>
        </p:txBody>
      </p:sp>
      <p:cxnSp>
        <p:nvCxnSpPr>
          <p:cNvPr id="28" name="Straight Connector 27"/>
          <p:cNvCxnSpPr>
            <a:stCxn id="13" idx="3"/>
          </p:cNvCxnSpPr>
          <p:nvPr/>
        </p:nvCxnSpPr>
        <p:spPr>
          <a:xfrm>
            <a:off x="2632931" y="3544586"/>
            <a:ext cx="11482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5" idx="1"/>
          </p:cNvCxnSpPr>
          <p:nvPr/>
        </p:nvCxnSpPr>
        <p:spPr>
          <a:xfrm>
            <a:off x="5363473" y="3544586"/>
            <a:ext cx="1359411" cy="2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11644" y="4913491"/>
            <a:ext cx="2914324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fr-FR" dirty="0" err="1"/>
              <a:t>Skew</a:t>
            </a:r>
            <a:r>
              <a:rPr lang="fr-FR" dirty="0"/>
              <a:t> = </a:t>
            </a:r>
            <a:r>
              <a:rPr lang="fr-FR" dirty="0" err="1"/>
              <a:t>Tcapture</a:t>
            </a:r>
            <a:r>
              <a:rPr lang="fr-FR" dirty="0"/>
              <a:t> - </a:t>
            </a:r>
            <a:r>
              <a:rPr lang="fr-FR" dirty="0" err="1"/>
              <a:t>Tlaunch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358937" y="5705944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Positive: </a:t>
            </a:r>
            <a:r>
              <a:rPr lang="fr-FR" u="sng" dirty="0" err="1"/>
              <a:t>Leaves</a:t>
            </a:r>
            <a:r>
              <a:rPr lang="fr-FR" u="sng" dirty="0"/>
              <a:t> time for setup</a:t>
            </a:r>
            <a:endParaRPr lang="en-GB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5153431" y="5715476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/>
              <a:t>Negative</a:t>
            </a:r>
            <a:r>
              <a:rPr lang="fr-FR" u="sng" dirty="0"/>
              <a:t>: </a:t>
            </a:r>
            <a:r>
              <a:rPr lang="fr-FR" u="sng" dirty="0" err="1"/>
              <a:t>Removes</a:t>
            </a:r>
            <a:r>
              <a:rPr lang="fr-FR" u="sng" dirty="0"/>
              <a:t> time for setup</a:t>
            </a:r>
            <a:endParaRPr lang="en-GB" u="sng" dirty="0"/>
          </a:p>
        </p:txBody>
      </p:sp>
      <p:cxnSp>
        <p:nvCxnSpPr>
          <p:cNvPr id="35" name="Straight Arrow Connector 34"/>
          <p:cNvCxnSpPr>
            <a:stCxn id="31" idx="2"/>
          </p:cNvCxnSpPr>
          <p:nvPr/>
        </p:nvCxnSpPr>
        <p:spPr>
          <a:xfrm flipH="1">
            <a:off x="3419872" y="5282823"/>
            <a:ext cx="1248934" cy="432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</p:cNvCxnSpPr>
          <p:nvPr/>
        </p:nvCxnSpPr>
        <p:spPr>
          <a:xfrm>
            <a:off x="4668806" y="5282823"/>
            <a:ext cx="941242" cy="431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3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CTS: </a:t>
            </a:r>
            <a:r>
              <a:rPr lang="fr-FR" dirty="0" err="1"/>
              <a:t>Semantics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Latency is used to describe the time to reach the sinks</a:t>
            </a:r>
          </a:p>
          <a:p>
            <a:r>
              <a:rPr lang="fr-FR" dirty="0" err="1"/>
              <a:t>Skew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defined</a:t>
            </a:r>
            <a:r>
              <a:rPr lang="fr-FR" dirty="0"/>
              <a:t> in: Local and Global </a:t>
            </a:r>
            <a:r>
              <a:rPr lang="fr-FR" dirty="0" err="1"/>
              <a:t>categories</a:t>
            </a:r>
            <a:endParaRPr lang="fr-FR" dirty="0"/>
          </a:p>
          <a:p>
            <a:pPr lvl="1"/>
            <a:r>
              <a:rPr lang="fr-FR" dirty="0"/>
              <a:t>Local for </a:t>
            </a:r>
            <a:r>
              <a:rPr lang="fr-FR" dirty="0" err="1"/>
              <a:t>related</a:t>
            </a:r>
            <a:r>
              <a:rPr lang="fr-FR" dirty="0"/>
              <a:t> flip-flops</a:t>
            </a:r>
          </a:p>
          <a:p>
            <a:pPr lvl="1"/>
            <a:r>
              <a:rPr lang="fr-FR" dirty="0"/>
              <a:t>Global for </a:t>
            </a:r>
            <a:r>
              <a:rPr lang="fr-FR" dirty="0" err="1"/>
              <a:t>unrelated</a:t>
            </a:r>
            <a:r>
              <a:rPr lang="fr-FR" dirty="0"/>
              <a:t> flip-flops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3568" y="3751252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8183" y="39957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clk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6444208" y="3430242"/>
            <a:ext cx="360040" cy="549424"/>
            <a:chOff x="5724128" y="4895800"/>
            <a:chExt cx="360040" cy="549424"/>
          </a:xfrm>
        </p:grpSpPr>
        <p:sp>
          <p:nvSpPr>
            <p:cNvPr id="9" name="Rectangle 8"/>
            <p:cNvSpPr/>
            <p:nvPr/>
          </p:nvSpPr>
          <p:spPr>
            <a:xfrm>
              <a:off x="5724128" y="4895800"/>
              <a:ext cx="360040" cy="549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5885517" y="5265132"/>
              <a:ext cx="72008" cy="1800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813509" y="5261486"/>
              <a:ext cx="72008" cy="183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926632" y="4422595"/>
            <a:ext cx="360040" cy="549424"/>
            <a:chOff x="5724128" y="4895800"/>
            <a:chExt cx="360040" cy="549424"/>
          </a:xfrm>
        </p:grpSpPr>
        <p:sp>
          <p:nvSpPr>
            <p:cNvPr id="13" name="Rectangle 12"/>
            <p:cNvSpPr/>
            <p:nvPr/>
          </p:nvSpPr>
          <p:spPr>
            <a:xfrm>
              <a:off x="5724128" y="4895800"/>
              <a:ext cx="360040" cy="549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5885517" y="5265132"/>
              <a:ext cx="72008" cy="1800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813509" y="5261486"/>
              <a:ext cx="72008" cy="183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7612220" y="3396927"/>
            <a:ext cx="360040" cy="549424"/>
            <a:chOff x="5724128" y="4895800"/>
            <a:chExt cx="360040" cy="549424"/>
          </a:xfrm>
        </p:grpSpPr>
        <p:sp>
          <p:nvSpPr>
            <p:cNvPr id="17" name="Rectangle 16"/>
            <p:cNvSpPr/>
            <p:nvPr/>
          </p:nvSpPr>
          <p:spPr>
            <a:xfrm>
              <a:off x="5724128" y="4895800"/>
              <a:ext cx="360040" cy="549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 flipV="1">
              <a:off x="5885517" y="5265132"/>
              <a:ext cx="72008" cy="1800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813509" y="5261486"/>
              <a:ext cx="72008" cy="183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>
            <a:stCxn id="4" idx="3"/>
          </p:cNvCxnSpPr>
          <p:nvPr/>
        </p:nvCxnSpPr>
        <p:spPr>
          <a:xfrm>
            <a:off x="899592" y="3859264"/>
            <a:ext cx="51125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485553" y="3861049"/>
            <a:ext cx="9031" cy="12452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012159" y="3860015"/>
            <a:ext cx="2" cy="320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012161" y="4180366"/>
            <a:ext cx="1761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605597" y="3969060"/>
            <a:ext cx="2" cy="211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494584" y="5106283"/>
            <a:ext cx="593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087278" y="4963824"/>
            <a:ext cx="2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/>
          <p:cNvSpPr/>
          <p:nvPr/>
        </p:nvSpPr>
        <p:spPr>
          <a:xfrm rot="5400000">
            <a:off x="1455079" y="3650416"/>
            <a:ext cx="541483" cy="42126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7773609" y="3946351"/>
            <a:ext cx="2" cy="234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Isosceles Triangle 37"/>
          <p:cNvSpPr/>
          <p:nvPr/>
        </p:nvSpPr>
        <p:spPr>
          <a:xfrm rot="5400000">
            <a:off x="2257840" y="3650417"/>
            <a:ext cx="541483" cy="42126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Isosceles Triangle 38"/>
          <p:cNvSpPr/>
          <p:nvPr/>
        </p:nvSpPr>
        <p:spPr>
          <a:xfrm rot="5400000">
            <a:off x="3111153" y="3650417"/>
            <a:ext cx="541483" cy="42126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83568" y="5301208"/>
            <a:ext cx="436844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326909" y="538906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Latency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6578186" y="4215095"/>
            <a:ext cx="1231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Local </a:t>
            </a:r>
            <a:r>
              <a:rPr lang="fr-FR" sz="1600" i="1" dirty="0" err="1"/>
              <a:t>Skew</a:t>
            </a:r>
            <a:endParaRPr lang="en-GB" sz="16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5692057" y="4697278"/>
            <a:ext cx="1334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Global </a:t>
            </a:r>
            <a:r>
              <a:rPr lang="fr-FR" sz="1600" i="1" dirty="0" err="1"/>
              <a:t>Skew</a:t>
            </a:r>
            <a:endParaRPr lang="en-GB" sz="1600" i="1" dirty="0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5177401" y="4215094"/>
            <a:ext cx="1356188" cy="8881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035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CTS: Achieving Zero-Skew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198563"/>
            <a:ext cx="4395911" cy="489426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There are two types of clock routing:</a:t>
            </a:r>
          </a:p>
          <a:p>
            <a:pPr lvl="1"/>
            <a:r>
              <a:rPr lang="en-GB" dirty="0"/>
              <a:t>Clock Tree: The commonly used path</a:t>
            </a:r>
          </a:p>
          <a:p>
            <a:pPr lvl="1"/>
            <a:r>
              <a:rPr lang="en-GB" dirty="0"/>
              <a:t>Clock mesh: A grid for the clock</a:t>
            </a:r>
          </a:p>
          <a:p>
            <a:pPr lvl="2"/>
            <a:r>
              <a:rPr lang="en-GB" dirty="0"/>
              <a:t>Better Skew, but higher resource usage</a:t>
            </a:r>
          </a:p>
          <a:p>
            <a:r>
              <a:rPr lang="en-GB" dirty="0"/>
              <a:t>Main Goal: No skew</a:t>
            </a:r>
          </a:p>
          <a:p>
            <a:pPr lvl="1"/>
            <a:r>
              <a:rPr lang="en-GB" dirty="0"/>
              <a:t>All flip-flops get the clock at the same time</a:t>
            </a:r>
          </a:p>
          <a:p>
            <a:r>
              <a:rPr lang="en-GB" dirty="0"/>
              <a:t>Zero-Skew clock tree algorithms are available and researched</a:t>
            </a:r>
          </a:p>
          <a:p>
            <a:pPr lvl="1"/>
            <a:r>
              <a:rPr lang="en-GB" dirty="0"/>
              <a:t>Not the focus here</a:t>
            </a:r>
          </a:p>
          <a:p>
            <a:r>
              <a:rPr lang="en-GB" dirty="0"/>
              <a:t>At Lower technology nodes:</a:t>
            </a:r>
          </a:p>
          <a:p>
            <a:pPr lvl="1"/>
            <a:r>
              <a:rPr lang="en-GB" dirty="0"/>
              <a:t>On-Chip Variation influence increases (OCV) </a:t>
            </a:r>
          </a:p>
          <a:p>
            <a:pPr lvl="1"/>
            <a:r>
              <a:rPr lang="en-GB" dirty="0"/>
              <a:t>Clock meshes seem to have a better tolerance to OCV</a:t>
            </a:r>
          </a:p>
          <a:p>
            <a:r>
              <a:rPr lang="en-GB" u="sng" dirty="0"/>
              <a:t>Rule</a:t>
            </a:r>
            <a:r>
              <a:rPr lang="en-GB" dirty="0"/>
              <a:t>: Understand what the tool can do, and the advantages for the specific technology and chip size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88840"/>
            <a:ext cx="3943350" cy="2790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4779665"/>
            <a:ext cx="3799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http://www.design-reuse.com/articles/21019/clock-mesh-benefits-analysis.html</a:t>
            </a:r>
          </a:p>
        </p:txBody>
      </p:sp>
    </p:spTree>
    <p:extLst>
      <p:ext uri="{BB962C8B-B14F-4D97-AF65-F5344CB8AC3E}">
        <p14:creationId xmlns:p14="http://schemas.microsoft.com/office/powerpoint/2010/main" val="1609094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CTS: Useful Skew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Feature example: The tool can try to use positive/negative skew to improve setup or hold timing</a:t>
            </a:r>
          </a:p>
          <a:p>
            <a:r>
              <a:rPr lang="en-GB" dirty="0"/>
              <a:t>Use with precaution, first try to meet timing with no fancy feature</a:t>
            </a:r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6407687" y="3275746"/>
            <a:ext cx="519059" cy="792088"/>
            <a:chOff x="5724128" y="4895800"/>
            <a:chExt cx="360040" cy="549424"/>
          </a:xfrm>
        </p:grpSpPr>
        <p:sp>
          <p:nvSpPr>
            <p:cNvPr id="5" name="Rectangle 4"/>
            <p:cNvSpPr/>
            <p:nvPr/>
          </p:nvSpPr>
          <p:spPr>
            <a:xfrm>
              <a:off x="5724128" y="4895800"/>
              <a:ext cx="360040" cy="549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 flipV="1">
              <a:off x="5885517" y="5265132"/>
              <a:ext cx="72008" cy="1800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5813509" y="5261486"/>
              <a:ext cx="72008" cy="183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798675" y="3273600"/>
            <a:ext cx="519059" cy="792088"/>
            <a:chOff x="5724128" y="4895800"/>
            <a:chExt cx="360040" cy="549424"/>
          </a:xfrm>
        </p:grpSpPr>
        <p:sp>
          <p:nvSpPr>
            <p:cNvPr id="9" name="Rectangle 8"/>
            <p:cNvSpPr/>
            <p:nvPr/>
          </p:nvSpPr>
          <p:spPr>
            <a:xfrm>
              <a:off x="5724128" y="4895800"/>
              <a:ext cx="360040" cy="549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5885517" y="5265132"/>
              <a:ext cx="72008" cy="1800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813509" y="5261486"/>
              <a:ext cx="72008" cy="183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23" y="2971631"/>
            <a:ext cx="1531356" cy="13435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64515" y="247393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Launch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196574" y="260320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Capture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59632" y="4607224"/>
            <a:ext cx="53873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47017" y="4065688"/>
            <a:ext cx="0" cy="534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31345" y="4072623"/>
            <a:ext cx="0" cy="534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76737" y="472577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Tlaunch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132389" y="4757800"/>
            <a:ext cx="1069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Tcapture</a:t>
            </a:r>
            <a:endParaRPr lang="en-GB" dirty="0"/>
          </a:p>
        </p:txBody>
      </p:sp>
      <p:cxnSp>
        <p:nvCxnSpPr>
          <p:cNvPr id="20" name="Straight Connector 19"/>
          <p:cNvCxnSpPr>
            <a:stCxn id="9" idx="3"/>
          </p:cNvCxnSpPr>
          <p:nvPr/>
        </p:nvCxnSpPr>
        <p:spPr>
          <a:xfrm>
            <a:off x="2317734" y="3669644"/>
            <a:ext cx="11482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5" idx="1"/>
          </p:cNvCxnSpPr>
          <p:nvPr/>
        </p:nvCxnSpPr>
        <p:spPr>
          <a:xfrm>
            <a:off x="5048276" y="3669644"/>
            <a:ext cx="1359411" cy="2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sosceles Triangle 21"/>
          <p:cNvSpPr/>
          <p:nvPr/>
        </p:nvSpPr>
        <p:spPr>
          <a:xfrm rot="5400000">
            <a:off x="4149670" y="4406651"/>
            <a:ext cx="541483" cy="4212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275856" y="5016089"/>
            <a:ext cx="933922" cy="699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58965" y="5795972"/>
            <a:ext cx="1633781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err="1"/>
              <a:t>Inserted</a:t>
            </a:r>
            <a:r>
              <a:rPr lang="fr-FR" dirty="0"/>
              <a:t> </a:t>
            </a:r>
            <a:r>
              <a:rPr lang="fr-FR" dirty="0" err="1"/>
              <a:t>delay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616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1547664" y="5877272"/>
            <a:ext cx="33123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Clock</a:t>
            </a:r>
            <a:r>
              <a:rPr lang="fr-FR" dirty="0"/>
              <a:t> </a:t>
            </a:r>
            <a:r>
              <a:rPr lang="fr-FR" dirty="0" err="1"/>
              <a:t>Tree</a:t>
            </a:r>
            <a:r>
              <a:rPr lang="fr-FR" dirty="0"/>
              <a:t> and IO Timing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198563"/>
            <a:ext cx="8356600" cy="2158429"/>
          </a:xfrm>
        </p:spPr>
        <p:txBody>
          <a:bodyPr>
            <a:normAutofit lnSpcReduction="10000"/>
          </a:bodyPr>
          <a:lstStyle/>
          <a:p>
            <a:r>
              <a:rPr lang="fr-FR" dirty="0" err="1"/>
              <a:t>Clock</a:t>
            </a:r>
            <a:r>
              <a:rPr lang="fr-FR" dirty="0"/>
              <a:t> </a:t>
            </a:r>
            <a:r>
              <a:rPr lang="fr-FR" dirty="0" err="1"/>
              <a:t>Tree</a:t>
            </a:r>
            <a:r>
              <a:rPr lang="fr-FR" dirty="0"/>
              <a:t> </a:t>
            </a:r>
            <a:r>
              <a:rPr lang="fr-FR" dirty="0" err="1"/>
              <a:t>Latency</a:t>
            </a:r>
            <a:r>
              <a:rPr lang="fr-FR" dirty="0"/>
              <a:t> </a:t>
            </a:r>
            <a:r>
              <a:rPr lang="fr-FR" dirty="0" err="1"/>
              <a:t>usually</a:t>
            </a:r>
            <a:r>
              <a:rPr lang="fr-FR" dirty="0"/>
              <a:t> shows up in timing violations for Input / Output </a:t>
            </a:r>
            <a:r>
              <a:rPr lang="fr-FR" dirty="0" err="1"/>
              <a:t>Paths</a:t>
            </a:r>
            <a:endParaRPr lang="fr-FR" dirty="0"/>
          </a:p>
          <a:p>
            <a:r>
              <a:rPr lang="fr-FR" dirty="0" err="1"/>
              <a:t>Reminder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Input: Reserve time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clock</a:t>
            </a:r>
            <a:r>
              <a:rPr lang="fr-FR" dirty="0"/>
              <a:t> </a:t>
            </a:r>
            <a:r>
              <a:rPr lang="fr-FR" dirty="0" err="1"/>
              <a:t>period</a:t>
            </a:r>
            <a:r>
              <a:rPr lang="fr-FR" dirty="0"/>
              <a:t> for signal to come to us</a:t>
            </a:r>
          </a:p>
          <a:p>
            <a:pPr lvl="1"/>
            <a:r>
              <a:rPr lang="fr-FR" dirty="0"/>
              <a:t>Output: Reserve time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clock</a:t>
            </a:r>
            <a:r>
              <a:rPr lang="fr-FR" dirty="0"/>
              <a:t> </a:t>
            </a:r>
            <a:r>
              <a:rPr lang="fr-FR" dirty="0" err="1"/>
              <a:t>periode</a:t>
            </a:r>
            <a:r>
              <a:rPr lang="fr-FR" dirty="0"/>
              <a:t> for signal to </a:t>
            </a:r>
            <a:r>
              <a:rPr lang="fr-FR" dirty="0" err="1"/>
              <a:t>get</a:t>
            </a:r>
            <a:r>
              <a:rPr lang="fr-FR" dirty="0"/>
              <a:t> to </a:t>
            </a:r>
            <a:r>
              <a:rPr lang="fr-FR" dirty="0" err="1"/>
              <a:t>others</a:t>
            </a:r>
            <a:endParaRPr lang="fr-FR" dirty="0"/>
          </a:p>
          <a:p>
            <a:r>
              <a:rPr lang="fr-FR" dirty="0" err="1"/>
              <a:t>Clock</a:t>
            </a:r>
            <a:r>
              <a:rPr lang="fr-FR" dirty="0"/>
              <a:t> </a:t>
            </a:r>
            <a:r>
              <a:rPr lang="fr-FR" dirty="0" err="1"/>
              <a:t>Tree</a:t>
            </a:r>
            <a:r>
              <a:rPr lang="fr-FR" dirty="0"/>
              <a:t> </a:t>
            </a:r>
            <a:r>
              <a:rPr lang="fr-FR" dirty="0" err="1"/>
              <a:t>Depth</a:t>
            </a:r>
            <a:r>
              <a:rPr lang="fr-FR" dirty="0"/>
              <a:t>: </a:t>
            </a:r>
            <a:r>
              <a:rPr lang="fr-FR" dirty="0" err="1"/>
              <a:t>Latency</a:t>
            </a:r>
            <a:endParaRPr lang="fr-FR" dirty="0"/>
          </a:p>
          <a:p>
            <a:r>
              <a:rPr lang="fr-FR" dirty="0" err="1"/>
              <a:t>Latency</a:t>
            </a:r>
            <a:r>
              <a:rPr lang="fr-FR" dirty="0"/>
              <a:t> </a:t>
            </a:r>
            <a:r>
              <a:rPr lang="fr-FR" dirty="0" err="1"/>
              <a:t>adds</a:t>
            </a:r>
            <a:r>
              <a:rPr lang="fr-FR" dirty="0"/>
              <a:t> time to </a:t>
            </a:r>
            <a:r>
              <a:rPr lang="fr-FR" dirty="0" err="1"/>
              <a:t>clock</a:t>
            </a:r>
            <a:r>
              <a:rPr lang="fr-FR" dirty="0"/>
              <a:t>: Good for input; </a:t>
            </a:r>
            <a:r>
              <a:rPr lang="fr-FR" dirty="0" err="1"/>
              <a:t>bad</a:t>
            </a:r>
            <a:r>
              <a:rPr lang="fr-FR" dirty="0"/>
              <a:t> for output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2218" y="5750184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66833" y="599463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clk</a:t>
            </a:r>
            <a:endParaRPr lang="en-GB" dirty="0"/>
          </a:p>
        </p:txBody>
      </p:sp>
      <p:sp>
        <p:nvSpPr>
          <p:cNvPr id="10" name="Isosceles Triangle 9"/>
          <p:cNvSpPr/>
          <p:nvPr/>
        </p:nvSpPr>
        <p:spPr>
          <a:xfrm rot="5400000">
            <a:off x="2063729" y="5649348"/>
            <a:ext cx="541483" cy="42126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 rot="5400000">
            <a:off x="2866490" y="5649349"/>
            <a:ext cx="541483" cy="42126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/>
          <p:cNvSpPr/>
          <p:nvPr/>
        </p:nvSpPr>
        <p:spPr>
          <a:xfrm rot="5400000">
            <a:off x="3719803" y="5649349"/>
            <a:ext cx="541483" cy="42126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716016" y="5157192"/>
            <a:ext cx="360040" cy="549424"/>
            <a:chOff x="5724128" y="4895800"/>
            <a:chExt cx="360040" cy="549424"/>
          </a:xfrm>
        </p:grpSpPr>
        <p:sp>
          <p:nvSpPr>
            <p:cNvPr id="14" name="Rectangle 13"/>
            <p:cNvSpPr/>
            <p:nvPr/>
          </p:nvSpPr>
          <p:spPr>
            <a:xfrm>
              <a:off x="5724128" y="4895800"/>
              <a:ext cx="360040" cy="549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 flipV="1">
              <a:off x="5885517" y="5265132"/>
              <a:ext cx="72008" cy="1800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813509" y="5261486"/>
              <a:ext cx="72008" cy="183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6732240" y="5301208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588224" y="551723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out</a:t>
            </a:r>
            <a:endParaRPr lang="en-GB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148064" y="5445224"/>
            <a:ext cx="1512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860032" y="5733256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971600" y="4077072"/>
            <a:ext cx="1656184" cy="478871"/>
            <a:chOff x="2099459" y="4646319"/>
            <a:chExt cx="1366010" cy="39497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099459" y="5041289"/>
              <a:ext cx="38430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2478906" y="4646319"/>
              <a:ext cx="0" cy="39497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465660" y="4653136"/>
              <a:ext cx="42374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889405" y="4646319"/>
              <a:ext cx="0" cy="39497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889405" y="5041289"/>
              <a:ext cx="57606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427984" y="4390289"/>
            <a:ext cx="1656184" cy="478871"/>
            <a:chOff x="2099459" y="4646319"/>
            <a:chExt cx="1366010" cy="39497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099459" y="5041289"/>
              <a:ext cx="38430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2478906" y="4646319"/>
              <a:ext cx="0" cy="39497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465660" y="4653136"/>
              <a:ext cx="42374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2889405" y="4646319"/>
              <a:ext cx="0" cy="39497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889405" y="5041289"/>
              <a:ext cx="57606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>
            <a:off x="6156176" y="5013176"/>
            <a:ext cx="5137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156176" y="5229200"/>
            <a:ext cx="5137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60232" y="5013176"/>
            <a:ext cx="432048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660232" y="5013176"/>
            <a:ext cx="432048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92280" y="5013176"/>
            <a:ext cx="5137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092280" y="5229200"/>
            <a:ext cx="5137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403648" y="3933056"/>
            <a:ext cx="540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059832" y="3573016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Output </a:t>
            </a:r>
            <a:r>
              <a:rPr lang="fr-FR" i="1" dirty="0" err="1"/>
              <a:t>delay</a:t>
            </a:r>
            <a:r>
              <a:rPr lang="fr-FR" i="1" dirty="0"/>
              <a:t> </a:t>
            </a:r>
            <a:r>
              <a:rPr lang="fr-FR" i="1" dirty="0" err="1"/>
              <a:t>constraint</a:t>
            </a:r>
            <a:endParaRPr lang="en-GB" i="1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860032" y="4318281"/>
            <a:ext cx="1944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932040" y="4005064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Remaining</a:t>
            </a:r>
            <a:r>
              <a:rPr lang="fr-FR" i="1" dirty="0"/>
              <a:t> time</a:t>
            </a:r>
            <a:endParaRPr lang="en-GB" i="1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403648" y="4293096"/>
            <a:ext cx="33123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555776" y="400506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Latency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503032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stCxn id="20" idx="2"/>
            <a:endCxn id="6" idx="0"/>
          </p:cNvCxnSpPr>
          <p:nvPr/>
        </p:nvCxnSpPr>
        <p:spPr>
          <a:xfrm flipH="1">
            <a:off x="1101546" y="1889177"/>
            <a:ext cx="29246" cy="27389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CTS: Report </a:t>
            </a:r>
            <a:r>
              <a:rPr lang="fr-FR" dirty="0" err="1"/>
              <a:t>example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48920"/>
            <a:ext cx="6705482" cy="4442093"/>
          </a:xfrm>
        </p:spPr>
      </p:pic>
      <p:grpSp>
        <p:nvGrpSpPr>
          <p:cNvPr id="5" name="Group 4"/>
          <p:cNvGrpSpPr/>
          <p:nvPr/>
        </p:nvGrpSpPr>
        <p:grpSpPr>
          <a:xfrm>
            <a:off x="842016" y="4628087"/>
            <a:ext cx="519059" cy="792088"/>
            <a:chOff x="5724128" y="4895800"/>
            <a:chExt cx="360040" cy="549424"/>
          </a:xfrm>
        </p:grpSpPr>
        <p:sp>
          <p:nvSpPr>
            <p:cNvPr id="6" name="Rectangle 5"/>
            <p:cNvSpPr/>
            <p:nvPr/>
          </p:nvSpPr>
          <p:spPr>
            <a:xfrm>
              <a:off x="5724128" y="4895800"/>
              <a:ext cx="360040" cy="549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 flipV="1">
              <a:off x="5885517" y="5265132"/>
              <a:ext cx="72008" cy="1800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5813509" y="5261486"/>
              <a:ext cx="72008" cy="183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/>
          <p:nvPr/>
        </p:nvCxnSpPr>
        <p:spPr>
          <a:xfrm flipH="1" flipV="1">
            <a:off x="1489933" y="5420175"/>
            <a:ext cx="1065844" cy="97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 rot="10800000">
            <a:off x="853206" y="2354946"/>
            <a:ext cx="541483" cy="42126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/>
          <p:cNvSpPr/>
          <p:nvPr/>
        </p:nvSpPr>
        <p:spPr>
          <a:xfrm rot="10800000">
            <a:off x="842016" y="3092777"/>
            <a:ext cx="541483" cy="42126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830803" y="3837906"/>
            <a:ext cx="541483" cy="42126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83768" y="3978424"/>
            <a:ext cx="0" cy="141800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022780" y="1673153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877884" y="127010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clk</a:t>
            </a:r>
            <a:endParaRPr lang="en-GB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1361075" y="1905575"/>
            <a:ext cx="1226358" cy="20728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1489933" y="3514043"/>
            <a:ext cx="849819" cy="9950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587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Routing: Global Overview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198563"/>
            <a:ext cx="8356600" cy="165437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Finish All data paths routing with accurate extraction</a:t>
            </a:r>
          </a:p>
          <a:p>
            <a:pPr lvl="1"/>
            <a:r>
              <a:rPr lang="en-GB" dirty="0"/>
              <a:t>Fill the core area blanks with filler cells (see technology documentation for cell names)</a:t>
            </a:r>
          </a:p>
          <a:p>
            <a:pPr lvl="1"/>
            <a:r>
              <a:rPr lang="en-GB" dirty="0"/>
              <a:t>Perform Global and detail routing</a:t>
            </a:r>
          </a:p>
          <a:p>
            <a:pPr lvl="1"/>
            <a:r>
              <a:rPr lang="en-GB" dirty="0"/>
              <a:t>Extraction optimises RC and signal integrity quality7</a:t>
            </a:r>
          </a:p>
          <a:p>
            <a:pPr lvl="1"/>
            <a:r>
              <a:rPr lang="fr-FR" dirty="0"/>
              <a:t>Timing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analysed</a:t>
            </a:r>
            <a:r>
              <a:rPr lang="fr-FR" dirty="0"/>
              <a:t> and </a:t>
            </a:r>
            <a:r>
              <a:rPr lang="fr-FR" dirty="0" err="1"/>
              <a:t>routing</a:t>
            </a:r>
            <a:r>
              <a:rPr lang="fr-FR" dirty="0"/>
              <a:t> </a:t>
            </a:r>
            <a:r>
              <a:rPr lang="fr-FR" dirty="0" err="1"/>
              <a:t>adapted</a:t>
            </a:r>
            <a:r>
              <a:rPr lang="fr-FR" dirty="0"/>
              <a:t> in </a:t>
            </a:r>
            <a:r>
              <a:rPr lang="fr-FR" dirty="0" err="1"/>
              <a:t>consequence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90" y="3063240"/>
            <a:ext cx="3963143" cy="2654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0" y="3068960"/>
            <a:ext cx="4151261" cy="2520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5777016"/>
            <a:ext cx="877163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err="1"/>
              <a:t>Blanks</a:t>
            </a:r>
            <a:endParaRPr lang="en-GB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1194158" y="5229200"/>
            <a:ext cx="209490" cy="5478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0"/>
          </p:cNvCxnSpPr>
          <p:nvPr/>
        </p:nvCxnSpPr>
        <p:spPr>
          <a:xfrm flipV="1">
            <a:off x="1194158" y="4005064"/>
            <a:ext cx="2652354" cy="17719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99524" y="5795836"/>
            <a:ext cx="1236236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No </a:t>
            </a:r>
            <a:r>
              <a:rPr lang="fr-FR" dirty="0" err="1"/>
              <a:t>Blanks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70722" y="5908159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FILLERS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375939" y="3717032"/>
            <a:ext cx="1788349" cy="21458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5791542" y="5661248"/>
            <a:ext cx="1300738" cy="4315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952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Routing: Antenna Fixing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198563"/>
            <a:ext cx="8356600" cy="251846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Antenna is a risk during manufacturing process</a:t>
            </a:r>
          </a:p>
          <a:p>
            <a:pPr lvl="1"/>
            <a:r>
              <a:rPr lang="en-GB" dirty="0"/>
              <a:t>A discharge may occur through routed floating nets to transistor gates</a:t>
            </a:r>
          </a:p>
          <a:p>
            <a:pPr lvl="1"/>
            <a:r>
              <a:rPr lang="fr-FR" dirty="0"/>
              <a:t>Charges </a:t>
            </a:r>
            <a:r>
              <a:rPr lang="fr-FR" dirty="0" err="1" smtClean="0"/>
              <a:t>collect</a:t>
            </a:r>
            <a:r>
              <a:rPr lang="fr-FR" dirty="0" smtClean="0"/>
              <a:t> on </a:t>
            </a:r>
            <a:r>
              <a:rPr lang="fr-FR" dirty="0" err="1"/>
              <a:t>metal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</a:t>
            </a:r>
            <a:r>
              <a:rPr lang="fr-FR" dirty="0" err="1"/>
              <a:t>etching</a:t>
            </a:r>
            <a:endParaRPr lang="en-GB" dirty="0"/>
          </a:p>
          <a:p>
            <a:pPr lvl="1"/>
            <a:r>
              <a:rPr lang="en-GB" dirty="0"/>
              <a:t>IC would not be working if it happens</a:t>
            </a:r>
          </a:p>
          <a:p>
            <a:r>
              <a:rPr lang="en-GB" dirty="0"/>
              <a:t>Fixes:</a:t>
            </a:r>
          </a:p>
          <a:p>
            <a:pPr lvl="1"/>
            <a:r>
              <a:rPr lang="en-GB" dirty="0"/>
              <a:t>Antenna Cells are inserted to ensure discharge occurs into substrate</a:t>
            </a:r>
          </a:p>
          <a:p>
            <a:pPr lvl="1"/>
            <a:r>
              <a:rPr lang="fr-FR" dirty="0"/>
              <a:t>Router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add</a:t>
            </a:r>
            <a:r>
              <a:rPr lang="fr-FR" dirty="0"/>
              <a:t> « Layer Bridge »</a:t>
            </a:r>
            <a:endParaRPr lang="en-GB" dirty="0"/>
          </a:p>
          <a:p>
            <a:r>
              <a:rPr lang="en-GB" dirty="0"/>
              <a:t>Routing might also leverage antenna fixing, so the router may route based on timing and Antenna constraints</a:t>
            </a:r>
          </a:p>
        </p:txBody>
      </p:sp>
      <p:pic>
        <p:nvPicPr>
          <p:cNvPr id="2050" name="Picture 2" descr="https://upload.wikimedia.org/wikipedia/en/6/62/AntennaEffec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23500"/>
            <a:ext cx="3381548" cy="253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22293" y="5522245"/>
            <a:ext cx="2912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</a:t>
            </a:r>
            <a:r>
              <a:rPr lang="fr-FR" dirty="0" err="1"/>
              <a:t>wikipedia</a:t>
            </a:r>
            <a:r>
              <a:rPr lang="fr-FR" dirty="0"/>
              <a:t>: </a:t>
            </a:r>
            <a:r>
              <a:rPr lang="fr-FR" dirty="0" err="1"/>
              <a:t>Antenna</a:t>
            </a:r>
            <a:r>
              <a:rPr lang="fr-FR" dirty="0"/>
              <a:t> </a:t>
            </a:r>
            <a:r>
              <a:rPr lang="fr-FR" dirty="0" err="1"/>
              <a:t>Effect</a:t>
            </a:r>
            <a:r>
              <a:rPr lang="fr-FR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35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Routing: Antenna Fixing	</a:t>
            </a:r>
          </a:p>
        </p:txBody>
      </p:sp>
      <p:pic>
        <p:nvPicPr>
          <p:cNvPr id="2050" name="Picture 2" descr="https://upload.wikimedia.org/wikipedia/en/6/62/AntennaEffec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22293" y="5522245"/>
            <a:ext cx="2912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</a:t>
            </a:r>
            <a:r>
              <a:rPr lang="fr-FR" dirty="0" err="1"/>
              <a:t>wikipedia</a:t>
            </a:r>
            <a:r>
              <a:rPr lang="fr-FR" dirty="0"/>
              <a:t>: </a:t>
            </a:r>
            <a:r>
              <a:rPr lang="fr-FR" dirty="0" err="1"/>
              <a:t>Antenna</a:t>
            </a:r>
            <a:r>
              <a:rPr lang="fr-FR" dirty="0"/>
              <a:t> </a:t>
            </a:r>
            <a:r>
              <a:rPr lang="fr-FR" dirty="0" err="1"/>
              <a:t>Effect</a:t>
            </a:r>
            <a:r>
              <a:rPr lang="fr-FR" dirty="0"/>
              <a:t>)</a:t>
            </a:r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2483768" y="2132858"/>
            <a:ext cx="432048" cy="720080"/>
            <a:chOff x="2483768" y="2132858"/>
            <a:chExt cx="432048" cy="720080"/>
          </a:xfrm>
        </p:grpSpPr>
        <p:sp>
          <p:nvSpPr>
            <p:cNvPr id="6" name="Isosceles Triangle 5"/>
            <p:cNvSpPr/>
            <p:nvPr/>
          </p:nvSpPr>
          <p:spPr>
            <a:xfrm rot="10800000">
              <a:off x="2483768" y="2276872"/>
              <a:ext cx="432048" cy="36004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2483768" y="2636914"/>
              <a:ext cx="432048" cy="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699792" y="2132858"/>
              <a:ext cx="0" cy="1440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699792" y="2636914"/>
              <a:ext cx="0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331640" y="4509120"/>
            <a:ext cx="153118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chemeClr val="bg1"/>
                </a:solidFill>
              </a:rPr>
              <a:t>Antenna</a:t>
            </a:r>
            <a:r>
              <a:rPr lang="fr-FR" b="1" dirty="0">
                <a:solidFill>
                  <a:schemeClr val="bg1"/>
                </a:solidFill>
              </a:rPr>
              <a:t> FIX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55776" y="3501008"/>
            <a:ext cx="432048" cy="720080"/>
            <a:chOff x="2483768" y="2132858"/>
            <a:chExt cx="432048" cy="720080"/>
          </a:xfrm>
        </p:grpSpPr>
        <p:sp>
          <p:nvSpPr>
            <p:cNvPr id="26" name="Isosceles Triangle 25"/>
            <p:cNvSpPr/>
            <p:nvPr/>
          </p:nvSpPr>
          <p:spPr>
            <a:xfrm rot="10800000">
              <a:off x="2483768" y="2276872"/>
              <a:ext cx="432048" cy="36004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2483768" y="2636914"/>
              <a:ext cx="432048" cy="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2699792" y="2132858"/>
              <a:ext cx="0" cy="1440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2699792" y="2636914"/>
              <a:ext cx="0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reeform 23"/>
          <p:cNvSpPr/>
          <p:nvPr/>
        </p:nvSpPr>
        <p:spPr>
          <a:xfrm>
            <a:off x="2529840" y="3320505"/>
            <a:ext cx="313967" cy="1044599"/>
          </a:xfrm>
          <a:custGeom>
            <a:avLst/>
            <a:gdLst>
              <a:gd name="connsiteX0" fmla="*/ 0 w 318779"/>
              <a:gd name="connsiteY0" fmla="*/ 32295 h 1624875"/>
              <a:gd name="connsiteX1" fmla="*/ 312420 w 318779"/>
              <a:gd name="connsiteY1" fmla="*/ 138975 h 1624875"/>
              <a:gd name="connsiteX2" fmla="*/ 205740 w 318779"/>
              <a:gd name="connsiteY2" fmla="*/ 1137195 h 1624875"/>
              <a:gd name="connsiteX3" fmla="*/ 152400 w 318779"/>
              <a:gd name="connsiteY3" fmla="*/ 1624875 h 162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779" h="1624875">
                <a:moveTo>
                  <a:pt x="0" y="32295"/>
                </a:moveTo>
                <a:cubicBezTo>
                  <a:pt x="139065" y="-6440"/>
                  <a:pt x="278130" y="-45175"/>
                  <a:pt x="312420" y="138975"/>
                </a:cubicBezTo>
                <a:cubicBezTo>
                  <a:pt x="346710" y="323125"/>
                  <a:pt x="232410" y="889545"/>
                  <a:pt x="205740" y="1137195"/>
                </a:cubicBezTo>
                <a:cubicBezTo>
                  <a:pt x="179070" y="1384845"/>
                  <a:pt x="165735" y="1504860"/>
                  <a:pt x="152400" y="1624875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6804248" y="2852936"/>
            <a:ext cx="86409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292080" y="2420888"/>
            <a:ext cx="864096" cy="2160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7740352" y="278092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Poly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7020272" y="2420888"/>
            <a:ext cx="432048" cy="2160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796136" y="1988840"/>
            <a:ext cx="1440160" cy="216024"/>
          </a:xfrm>
          <a:prstGeom prst="rect">
            <a:avLst/>
          </a:prstGeom>
          <a:solidFill>
            <a:srgbClr val="FA8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8" name="Rectangle 2047"/>
          <p:cNvSpPr/>
          <p:nvPr/>
        </p:nvSpPr>
        <p:spPr>
          <a:xfrm>
            <a:off x="5940152" y="2204864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7020272" y="2204864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012160" y="3429000"/>
            <a:ext cx="131318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Bridge </a:t>
            </a:r>
            <a:r>
              <a:rPr lang="fr-FR" b="1" dirty="0" err="1">
                <a:solidFill>
                  <a:schemeClr val="bg1"/>
                </a:solidFill>
              </a:rPr>
              <a:t>Fix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92280" y="2636912"/>
            <a:ext cx="14401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9" name="TextBox 2048"/>
          <p:cNvSpPr txBox="1"/>
          <p:nvPr/>
        </p:nvSpPr>
        <p:spPr>
          <a:xfrm>
            <a:off x="7524328" y="234888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Metal</a:t>
            </a:r>
            <a:r>
              <a:rPr lang="fr-FR" dirty="0"/>
              <a:t> 1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7524328" y="191683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Metal</a:t>
            </a:r>
            <a:r>
              <a:rPr lang="fr-FR" dirty="0"/>
              <a:t> 2</a:t>
            </a:r>
            <a:endParaRPr lang="en-GB" dirty="0"/>
          </a:p>
        </p:txBody>
      </p:sp>
      <p:sp>
        <p:nvSpPr>
          <p:cNvPr id="2051" name="TextBox 2050"/>
          <p:cNvSpPr txBox="1"/>
          <p:nvPr/>
        </p:nvSpPr>
        <p:spPr>
          <a:xfrm>
            <a:off x="5364088" y="4077072"/>
            <a:ext cx="3153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Metal</a:t>
            </a:r>
            <a:r>
              <a:rPr lang="fr-FR" dirty="0"/>
              <a:t> 2 </a:t>
            </a:r>
            <a:r>
              <a:rPr lang="fr-FR" dirty="0" err="1"/>
              <a:t>Build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Metal</a:t>
            </a:r>
            <a:r>
              <a:rPr lang="fr-FR" dirty="0"/>
              <a:t>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Metal</a:t>
            </a:r>
            <a:r>
              <a:rPr lang="fr-FR" dirty="0"/>
              <a:t> 2 </a:t>
            </a:r>
            <a:r>
              <a:rPr lang="fr-FR" dirty="0" err="1"/>
              <a:t>is</a:t>
            </a:r>
            <a:r>
              <a:rPr lang="fr-FR" dirty="0"/>
              <a:t> Short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11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Prepare for Manufacturing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Final Steps before manufacturing:</a:t>
            </a:r>
          </a:p>
          <a:p>
            <a:pPr lvl="1"/>
            <a:r>
              <a:rPr lang="en-GB" dirty="0"/>
              <a:t>Verify and fix DRC</a:t>
            </a:r>
          </a:p>
          <a:p>
            <a:pPr lvl="1"/>
            <a:r>
              <a:rPr lang="en-GB" dirty="0"/>
              <a:t>Retime/</a:t>
            </a:r>
            <a:r>
              <a:rPr lang="en-GB" dirty="0" err="1"/>
              <a:t>Refix</a:t>
            </a:r>
            <a:r>
              <a:rPr lang="en-GB" dirty="0"/>
              <a:t> design</a:t>
            </a:r>
          </a:p>
          <a:p>
            <a:r>
              <a:rPr lang="en-GB" dirty="0"/>
              <a:t>Perform Metal Filling to fix density DRC</a:t>
            </a:r>
          </a:p>
          <a:p>
            <a:pPr lvl="1"/>
            <a:r>
              <a:rPr lang="en-GB" dirty="0" err="1"/>
              <a:t>Reverify</a:t>
            </a:r>
            <a:r>
              <a:rPr lang="en-GB" dirty="0"/>
              <a:t>/Retime/</a:t>
            </a:r>
            <a:r>
              <a:rPr lang="en-GB" dirty="0" err="1"/>
              <a:t>Refix</a:t>
            </a:r>
            <a:r>
              <a:rPr lang="en-GB" dirty="0"/>
              <a:t> design</a:t>
            </a:r>
          </a:p>
          <a:p>
            <a:r>
              <a:rPr lang="en-GB" dirty="0"/>
              <a:t>Write out a GDS file</a:t>
            </a:r>
          </a:p>
          <a:p>
            <a:r>
              <a:rPr lang="en-GB" dirty="0"/>
              <a:t>Perform Layout versus Schematic</a:t>
            </a:r>
          </a:p>
          <a:p>
            <a:pPr lvl="1"/>
            <a:r>
              <a:rPr lang="en-GB" dirty="0" err="1"/>
              <a:t>Refix</a:t>
            </a:r>
            <a:r>
              <a:rPr lang="en-GB" dirty="0"/>
              <a:t> design</a:t>
            </a:r>
          </a:p>
          <a:p>
            <a:r>
              <a:rPr lang="en-GB" dirty="0"/>
              <a:t>Good to go!</a:t>
            </a:r>
          </a:p>
        </p:txBody>
      </p:sp>
    </p:spTree>
    <p:extLst>
      <p:ext uri="{BB962C8B-B14F-4D97-AF65-F5344CB8AC3E}">
        <p14:creationId xmlns:p14="http://schemas.microsoft.com/office/powerpoint/2010/main" val="19951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Understand the basics of Timing Configuration</a:t>
            </a:r>
          </a:p>
          <a:p>
            <a:r>
              <a:rPr lang="en-GB" dirty="0"/>
              <a:t>Understand the concept of Clock Synthesis</a:t>
            </a:r>
          </a:p>
          <a:p>
            <a:r>
              <a:rPr lang="en-GB" dirty="0"/>
              <a:t>See last routing and design completion steps</a:t>
            </a:r>
          </a:p>
        </p:txBody>
      </p:sp>
    </p:spTree>
    <p:extLst>
      <p:ext uri="{BB962C8B-B14F-4D97-AF65-F5344CB8AC3E}">
        <p14:creationId xmlns:p14="http://schemas.microsoft.com/office/powerpoint/2010/main" val="2416820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Metal Filling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Filling</a:t>
            </a:r>
            <a:r>
              <a:rPr lang="fr-FR" dirty="0"/>
              <a:t>: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Dummy</a:t>
            </a:r>
            <a:r>
              <a:rPr lang="fr-FR" dirty="0"/>
              <a:t> </a:t>
            </a:r>
            <a:r>
              <a:rPr lang="fr-FR" dirty="0" err="1"/>
              <a:t>metal</a:t>
            </a:r>
            <a:r>
              <a:rPr lang="fr-FR" dirty="0"/>
              <a:t> in </a:t>
            </a:r>
            <a:r>
              <a:rPr lang="fr-FR" dirty="0" err="1"/>
              <a:t>empty</a:t>
            </a:r>
            <a:r>
              <a:rPr lang="fr-FR" dirty="0"/>
              <a:t> areas</a:t>
            </a:r>
          </a:p>
          <a:p>
            <a:r>
              <a:rPr lang="fr-FR" dirty="0" err="1"/>
              <a:t>Very</a:t>
            </a:r>
            <a:r>
              <a:rPr lang="fr-FR" dirty="0"/>
              <a:t> Important to </a:t>
            </a:r>
            <a:r>
              <a:rPr lang="fr-FR" dirty="0" err="1"/>
              <a:t>ensure</a:t>
            </a:r>
            <a:r>
              <a:rPr lang="fr-FR" dirty="0"/>
              <a:t> </a:t>
            </a:r>
            <a:r>
              <a:rPr lang="fr-FR" dirty="0" err="1"/>
              <a:t>metal</a:t>
            </a:r>
            <a:r>
              <a:rPr lang="fr-FR" dirty="0"/>
              <a:t> </a:t>
            </a:r>
            <a:r>
              <a:rPr lang="fr-FR" dirty="0" err="1"/>
              <a:t>planarity</a:t>
            </a:r>
            <a:r>
              <a:rPr lang="fr-FR" dirty="0"/>
              <a:t>:</a:t>
            </a:r>
          </a:p>
          <a:p>
            <a:pPr lvl="1"/>
            <a:r>
              <a:rPr lang="fr-FR" dirty="0" err="1"/>
              <a:t>During</a:t>
            </a:r>
            <a:r>
              <a:rPr lang="fr-FR" dirty="0"/>
              <a:t> </a:t>
            </a:r>
            <a:r>
              <a:rPr lang="fr-FR" dirty="0" err="1"/>
              <a:t>Metal</a:t>
            </a:r>
            <a:r>
              <a:rPr lang="fr-FR" dirty="0"/>
              <a:t> </a:t>
            </a:r>
            <a:r>
              <a:rPr lang="fr-FR" dirty="0" err="1"/>
              <a:t>Polishing</a:t>
            </a:r>
            <a:r>
              <a:rPr lang="fr-FR" dirty="0"/>
              <a:t>, if the </a:t>
            </a:r>
            <a:r>
              <a:rPr lang="fr-FR" dirty="0" err="1"/>
              <a:t>metal</a:t>
            </a:r>
            <a:r>
              <a:rPr lang="fr-FR" dirty="0"/>
              <a:t> </a:t>
            </a:r>
            <a:r>
              <a:rPr lang="fr-FR" dirty="0" err="1"/>
              <a:t>density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low</a:t>
            </a:r>
            <a:r>
              <a:rPr lang="fr-FR" dirty="0"/>
              <a:t>, the isolation </a:t>
            </a:r>
            <a:r>
              <a:rPr lang="fr-FR" dirty="0" err="1"/>
              <a:t>oxide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polished</a:t>
            </a:r>
            <a:r>
              <a:rPr lang="fr-FR" dirty="0"/>
              <a:t> more </a:t>
            </a:r>
            <a:r>
              <a:rPr lang="fr-FR" dirty="0" err="1"/>
              <a:t>than</a:t>
            </a:r>
            <a:r>
              <a:rPr lang="fr-FR" dirty="0"/>
              <a:t> the </a:t>
            </a:r>
            <a:r>
              <a:rPr lang="fr-FR" dirty="0" err="1"/>
              <a:t>metal</a:t>
            </a:r>
            <a:endParaRPr lang="fr-FR" dirty="0"/>
          </a:p>
          <a:p>
            <a:pPr lvl="1"/>
            <a:r>
              <a:rPr lang="fr-FR" dirty="0"/>
              <a:t>The layer </a:t>
            </a:r>
            <a:r>
              <a:rPr lang="fr-FR" dirty="0" err="1"/>
              <a:t>would</a:t>
            </a:r>
            <a:r>
              <a:rPr lang="fr-FR" dirty="0"/>
              <a:t> not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planar</a:t>
            </a:r>
            <a:r>
              <a:rPr lang="fr-FR" dirty="0"/>
              <a:t> </a:t>
            </a:r>
            <a:r>
              <a:rPr lang="fr-FR" dirty="0" err="1"/>
              <a:t>anymore</a:t>
            </a:r>
            <a:r>
              <a:rPr lang="fr-FR" dirty="0"/>
              <a:t> and </a:t>
            </a:r>
            <a:r>
              <a:rPr lang="fr-FR" dirty="0" err="1"/>
              <a:t>risk</a:t>
            </a:r>
            <a:r>
              <a:rPr lang="fr-FR" dirty="0"/>
              <a:t> </a:t>
            </a:r>
            <a:r>
              <a:rPr lang="fr-FR" dirty="0" err="1"/>
              <a:t>damaging</a:t>
            </a:r>
            <a:r>
              <a:rPr lang="fr-FR" dirty="0"/>
              <a:t> the </a:t>
            </a:r>
            <a:r>
              <a:rPr lang="fr-FR" dirty="0" err="1"/>
              <a:t>next</a:t>
            </a:r>
            <a:r>
              <a:rPr lang="fr-FR" dirty="0"/>
              <a:t> layer </a:t>
            </a:r>
            <a:r>
              <a:rPr lang="fr-FR" dirty="0" err="1"/>
              <a:t>deposition</a:t>
            </a:r>
            <a:r>
              <a:rPr lang="fr-FR" dirty="0"/>
              <a:t> and VIA </a:t>
            </a:r>
            <a:r>
              <a:rPr lang="fr-FR" dirty="0" err="1"/>
              <a:t>constrution</a:t>
            </a:r>
            <a:endParaRPr lang="fr-FR" dirty="0"/>
          </a:p>
          <a:p>
            <a:r>
              <a:rPr lang="fr-FR" dirty="0" err="1"/>
              <a:t>Adds</a:t>
            </a:r>
            <a:r>
              <a:rPr lang="fr-FR" dirty="0"/>
              <a:t> </a:t>
            </a:r>
            <a:r>
              <a:rPr lang="fr-FR" dirty="0" err="1"/>
              <a:t>parasitic</a:t>
            </a:r>
            <a:r>
              <a:rPr lang="fr-FR" dirty="0"/>
              <a:t> capacitance -&gt; timing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rechecked</a:t>
            </a:r>
            <a:endParaRPr lang="en-GB" dirty="0"/>
          </a:p>
          <a:p>
            <a:r>
              <a:rPr lang="en-GB" dirty="0"/>
              <a:t>Not always done in the tool, other tools can be used</a:t>
            </a:r>
          </a:p>
          <a:p>
            <a:r>
              <a:rPr lang="en-GB" dirty="0"/>
              <a:t>Sometimes the Foundry access service provider does metal filling (ex: Multi Project Wafer funs)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67944" y="4653136"/>
            <a:ext cx="288032" cy="13681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36096" y="4653136"/>
            <a:ext cx="432048" cy="13681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907704" y="5661248"/>
            <a:ext cx="868571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err="1"/>
              <a:t>Tracks</a:t>
            </a:r>
            <a:endParaRPr lang="en-GB" dirty="0"/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>
            <a:off x="2776275" y="5845914"/>
            <a:ext cx="2515805" cy="1033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3"/>
          </p:cNvCxnSpPr>
          <p:nvPr/>
        </p:nvCxnSpPr>
        <p:spPr>
          <a:xfrm flipV="1">
            <a:off x="2776275" y="5301208"/>
            <a:ext cx="1219661" cy="5447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2000" y="4725144"/>
            <a:ext cx="576064" cy="2244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572000" y="5013176"/>
            <a:ext cx="576064" cy="2244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572000" y="5301208"/>
            <a:ext cx="576064" cy="2244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572000" y="5589240"/>
            <a:ext cx="576064" cy="2244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804248" y="4797152"/>
            <a:ext cx="800219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Fillers</a:t>
            </a:r>
            <a:endParaRPr lang="en-GB" dirty="0"/>
          </a:p>
        </p:txBody>
      </p:sp>
      <p:cxnSp>
        <p:nvCxnSpPr>
          <p:cNvPr id="25" name="Straight Arrow Connector 24"/>
          <p:cNvCxnSpPr>
            <a:endCxn id="21" idx="3"/>
          </p:cNvCxnSpPr>
          <p:nvPr/>
        </p:nvCxnSpPr>
        <p:spPr>
          <a:xfrm flipH="1">
            <a:off x="5148064" y="5013176"/>
            <a:ext cx="1512168" cy="1122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400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Metal Filling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0768"/>
            <a:ext cx="3822542" cy="3722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7" y="1361728"/>
            <a:ext cx="4605054" cy="37289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5344" y="5090663"/>
            <a:ext cx="1556836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err="1"/>
              <a:t>Density</a:t>
            </a:r>
            <a:r>
              <a:rPr lang="fr-FR" dirty="0"/>
              <a:t> fillers</a:t>
            </a:r>
            <a:endParaRPr lang="en-GB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H="1" flipV="1">
            <a:off x="5658257" y="4148804"/>
            <a:ext cx="1125505" cy="9418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0"/>
          </p:cNvCxnSpPr>
          <p:nvPr/>
        </p:nvCxnSpPr>
        <p:spPr>
          <a:xfrm flipV="1">
            <a:off x="6783762" y="4148803"/>
            <a:ext cx="1250759" cy="9418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4718561" y="3248663"/>
            <a:ext cx="360040" cy="226773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521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29249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End Slide</a:t>
            </a:r>
          </a:p>
        </p:txBody>
      </p:sp>
    </p:spTree>
    <p:extLst>
      <p:ext uri="{BB962C8B-B14F-4D97-AF65-F5344CB8AC3E}">
        <p14:creationId xmlns:p14="http://schemas.microsoft.com/office/powerpoint/2010/main" val="3568947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we?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Floorplaning</a:t>
            </a:r>
            <a:r>
              <a:rPr lang="en-GB" dirty="0"/>
              <a:t> is done and set</a:t>
            </a:r>
          </a:p>
          <a:p>
            <a:r>
              <a:rPr lang="en-GB" dirty="0"/>
              <a:t>Input Outputs are set</a:t>
            </a:r>
          </a:p>
          <a:p>
            <a:r>
              <a:rPr lang="en-GB" dirty="0"/>
              <a:t>Power structures have been planned</a:t>
            </a:r>
          </a:p>
          <a:p>
            <a:r>
              <a:rPr lang="fr-FR" dirty="0"/>
              <a:t>Standard </a:t>
            </a:r>
            <a:r>
              <a:rPr lang="fr-FR" dirty="0" err="1"/>
              <a:t>Cells</a:t>
            </a:r>
            <a:r>
              <a:rPr lang="fr-FR" dirty="0"/>
              <a:t> are </a:t>
            </a:r>
            <a:r>
              <a:rPr lang="fr-FR" dirty="0" err="1"/>
              <a:t>placed</a:t>
            </a:r>
            <a:endParaRPr lang="en-GB" dirty="0"/>
          </a:p>
          <a:p>
            <a:r>
              <a:rPr lang="en-GB" dirty="0"/>
              <a:t>Remains:</a:t>
            </a:r>
          </a:p>
          <a:p>
            <a:pPr lvl="1"/>
            <a:r>
              <a:rPr lang="en-GB" dirty="0"/>
              <a:t>Distribute the clock</a:t>
            </a:r>
          </a:p>
          <a:p>
            <a:pPr lvl="1"/>
            <a:r>
              <a:rPr lang="en-GB" dirty="0"/>
              <a:t>Route the design</a:t>
            </a:r>
          </a:p>
          <a:p>
            <a:pPr lvl="1"/>
            <a:r>
              <a:rPr lang="en-GB" dirty="0"/>
              <a:t>Respect Design Rules for manufacturing</a:t>
            </a:r>
          </a:p>
          <a:p>
            <a:pPr lvl="1"/>
            <a:r>
              <a:rPr lang="fr-FR" dirty="0" err="1"/>
              <a:t>Keep</a:t>
            </a:r>
            <a:r>
              <a:rPr lang="fr-FR" dirty="0"/>
              <a:t> timing </a:t>
            </a:r>
            <a:r>
              <a:rPr lang="fr-FR" dirty="0" err="1"/>
              <a:t>within</a:t>
            </a:r>
            <a:r>
              <a:rPr lang="fr-FR" dirty="0"/>
              <a:t> acceptable </a:t>
            </a:r>
            <a:r>
              <a:rPr lang="fr-FR" dirty="0" err="1"/>
              <a:t>margins</a:t>
            </a:r>
            <a:endParaRPr lang="en-GB" dirty="0"/>
          </a:p>
          <a:p>
            <a:pPr lvl="1"/>
            <a:r>
              <a:rPr lang="en-GB" dirty="0"/>
              <a:t>Output design data for DRC/LVS and production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80728"/>
            <a:ext cx="3096344" cy="30858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1124744"/>
            <a:ext cx="439248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48064" y="1844824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779912" y="2492896"/>
            <a:ext cx="3240360" cy="7920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848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</a:t>
            </a:r>
            <a:r>
              <a:rPr lang="fr-FR" dirty="0" err="1"/>
              <a:t>minder</a:t>
            </a:r>
            <a:r>
              <a:rPr lang="fr-FR" dirty="0"/>
              <a:t>: Setup/</a:t>
            </a:r>
            <a:r>
              <a:rPr lang="fr-FR" dirty="0" err="1"/>
              <a:t>Hold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198563"/>
            <a:ext cx="4539927" cy="4966741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Clock Relation:</a:t>
            </a:r>
          </a:p>
          <a:p>
            <a:pPr lvl="1"/>
            <a:r>
              <a:rPr lang="en-GB" dirty="0"/>
              <a:t>Setup: Time available before the next clock </a:t>
            </a:r>
          </a:p>
          <a:p>
            <a:pPr lvl="1"/>
            <a:r>
              <a:rPr lang="en-GB" dirty="0"/>
              <a:t>Hold: Time “not available” after a clock cycle</a:t>
            </a:r>
          </a:p>
          <a:p>
            <a:r>
              <a:rPr lang="en-GB" dirty="0"/>
              <a:t>Slow / Fast:</a:t>
            </a:r>
          </a:p>
          <a:p>
            <a:pPr lvl="1"/>
            <a:r>
              <a:rPr lang="en-GB" dirty="0"/>
              <a:t>Setup: Issue if we are too slow, not enough available time</a:t>
            </a:r>
          </a:p>
          <a:p>
            <a:pPr lvl="1"/>
            <a:r>
              <a:rPr lang="en-GB" dirty="0"/>
              <a:t>Hold: Issue if we are too </a:t>
            </a:r>
            <a:r>
              <a:rPr lang="en-GB" dirty="0" smtClean="0"/>
              <a:t>fast</a:t>
            </a:r>
          </a:p>
          <a:p>
            <a:pPr lvl="1"/>
            <a:r>
              <a:rPr lang="en-GB" b="1" u="sng" dirty="0" smtClean="0">
                <a:solidFill>
                  <a:srgbClr val="C00000"/>
                </a:solidFill>
              </a:rPr>
              <a:t>Slow </a:t>
            </a:r>
            <a:r>
              <a:rPr lang="en-GB" b="1" u="sng" dirty="0">
                <a:solidFill>
                  <a:srgbClr val="C00000"/>
                </a:solidFill>
              </a:rPr>
              <a:t>(setup) and Fast (hold) Corners required!!!</a:t>
            </a:r>
          </a:p>
          <a:p>
            <a:r>
              <a:rPr lang="en-GB" dirty="0"/>
              <a:t>Implementation Fixes:</a:t>
            </a:r>
          </a:p>
          <a:p>
            <a:pPr lvl="1"/>
            <a:r>
              <a:rPr lang="en-GB" dirty="0"/>
              <a:t>Setup:</a:t>
            </a:r>
          </a:p>
          <a:p>
            <a:pPr lvl="2"/>
            <a:r>
              <a:rPr lang="en-GB" dirty="0"/>
              <a:t>Faster Logic -&gt; Low VT Cells?</a:t>
            </a:r>
          </a:p>
          <a:p>
            <a:pPr lvl="2"/>
            <a:r>
              <a:rPr lang="en-GB" b="1" u="sng" dirty="0">
                <a:solidFill>
                  <a:srgbClr val="C00000"/>
                </a:solidFill>
              </a:rPr>
              <a:t>Pipelining: Divide the logic in more clock periods</a:t>
            </a:r>
          </a:p>
          <a:p>
            <a:pPr lvl="2"/>
            <a:r>
              <a:rPr lang="en-GB" dirty="0"/>
              <a:t>Change Clock: Start next previous Flop-Flip later: Useful skew</a:t>
            </a:r>
          </a:p>
          <a:p>
            <a:pPr lvl="1"/>
            <a:r>
              <a:rPr lang="en-GB" dirty="0"/>
              <a:t>Hold:</a:t>
            </a:r>
          </a:p>
          <a:p>
            <a:pPr lvl="2"/>
            <a:r>
              <a:rPr lang="en-GB" dirty="0"/>
              <a:t>Slow the logic: Add delay Buffers</a:t>
            </a:r>
          </a:p>
          <a:p>
            <a:pPr lvl="2"/>
            <a:r>
              <a:rPr lang="en-GB" dirty="0"/>
              <a:t>Change Clock: Start previous Flip-Flop clock later</a:t>
            </a:r>
          </a:p>
          <a:p>
            <a:r>
              <a:rPr lang="en-GB" dirty="0"/>
              <a:t>Post-Implementation Fixes:</a:t>
            </a:r>
          </a:p>
          <a:p>
            <a:pPr lvl="1"/>
            <a:r>
              <a:rPr lang="en-GB" dirty="0"/>
              <a:t>Setup: Slow the clock…</a:t>
            </a:r>
          </a:p>
          <a:p>
            <a:pPr lvl="1"/>
            <a:r>
              <a:rPr lang="en-GB" dirty="0"/>
              <a:t>Hold: Nothing to be done </a:t>
            </a:r>
            <a:r>
              <a:rPr lang="en-GB" dirty="0">
                <a:sym typeface="Wingdings" panose="05000000000000000000" pitchFamily="2" charset="2"/>
              </a:rPr>
              <a:t> </a:t>
            </a:r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220072" y="1268760"/>
            <a:ext cx="1484110" cy="1043515"/>
            <a:chOff x="1208088" y="1335088"/>
            <a:chExt cx="1625600" cy="114300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639888" y="1335088"/>
              <a:ext cx="762000" cy="1143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1208088" y="1525588"/>
              <a:ext cx="43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1220788" y="2185988"/>
              <a:ext cx="43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401888" y="1563688"/>
              <a:ext cx="43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633538" y="2112963"/>
              <a:ext cx="133350" cy="85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V="1">
              <a:off x="1636713" y="2189163"/>
              <a:ext cx="125412" cy="904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24328" y="1268760"/>
            <a:ext cx="1484110" cy="1043515"/>
            <a:chOff x="1208088" y="1335088"/>
            <a:chExt cx="1625600" cy="1143000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1639888" y="1335088"/>
              <a:ext cx="762000" cy="1143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1208088" y="1525588"/>
              <a:ext cx="43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1220788" y="2185988"/>
              <a:ext cx="43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2401888" y="1563688"/>
              <a:ext cx="43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1633538" y="2112963"/>
              <a:ext cx="133350" cy="85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V="1">
              <a:off x="1636713" y="2189163"/>
              <a:ext cx="125412" cy="904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20072" y="2996952"/>
            <a:ext cx="1484110" cy="1043515"/>
            <a:chOff x="1208088" y="1335088"/>
            <a:chExt cx="1625600" cy="1143000"/>
          </a:xfrm>
        </p:grpSpPr>
        <p:sp>
          <p:nvSpPr>
            <p:cNvPr id="23" name="Rectangle 3"/>
            <p:cNvSpPr>
              <a:spLocks noChangeArrowheads="1"/>
            </p:cNvSpPr>
            <p:nvPr/>
          </p:nvSpPr>
          <p:spPr bwMode="auto">
            <a:xfrm>
              <a:off x="1639888" y="1335088"/>
              <a:ext cx="762000" cy="1143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24" name="Line 4"/>
            <p:cNvSpPr>
              <a:spLocks noChangeShapeType="1"/>
            </p:cNvSpPr>
            <p:nvPr/>
          </p:nvSpPr>
          <p:spPr bwMode="auto">
            <a:xfrm>
              <a:off x="1208088" y="1525588"/>
              <a:ext cx="43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25" name="Line 5"/>
            <p:cNvSpPr>
              <a:spLocks noChangeShapeType="1"/>
            </p:cNvSpPr>
            <p:nvPr/>
          </p:nvSpPr>
          <p:spPr bwMode="auto">
            <a:xfrm>
              <a:off x="1220788" y="2185988"/>
              <a:ext cx="43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26" name="Line 6"/>
            <p:cNvSpPr>
              <a:spLocks noChangeShapeType="1"/>
            </p:cNvSpPr>
            <p:nvPr/>
          </p:nvSpPr>
          <p:spPr bwMode="auto">
            <a:xfrm>
              <a:off x="2401888" y="1563688"/>
              <a:ext cx="43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1633538" y="2112963"/>
              <a:ext cx="133350" cy="85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 flipV="1">
              <a:off x="1636713" y="2189163"/>
              <a:ext cx="125412" cy="904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068960"/>
            <a:ext cx="461963" cy="405319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30" name="Group 29"/>
          <p:cNvGrpSpPr/>
          <p:nvPr/>
        </p:nvGrpSpPr>
        <p:grpSpPr>
          <a:xfrm>
            <a:off x="7524328" y="2996952"/>
            <a:ext cx="1484110" cy="1043515"/>
            <a:chOff x="1208088" y="1335088"/>
            <a:chExt cx="1625600" cy="1143000"/>
          </a:xfrm>
        </p:grpSpPr>
        <p:sp>
          <p:nvSpPr>
            <p:cNvPr id="31" name="Rectangle 3"/>
            <p:cNvSpPr>
              <a:spLocks noChangeArrowheads="1"/>
            </p:cNvSpPr>
            <p:nvPr/>
          </p:nvSpPr>
          <p:spPr bwMode="auto">
            <a:xfrm>
              <a:off x="1639888" y="1335088"/>
              <a:ext cx="762000" cy="1143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32" name="Line 4"/>
            <p:cNvSpPr>
              <a:spLocks noChangeShapeType="1"/>
            </p:cNvSpPr>
            <p:nvPr/>
          </p:nvSpPr>
          <p:spPr bwMode="auto">
            <a:xfrm>
              <a:off x="1208088" y="1525588"/>
              <a:ext cx="43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33" name="Line 5"/>
            <p:cNvSpPr>
              <a:spLocks noChangeShapeType="1"/>
            </p:cNvSpPr>
            <p:nvPr/>
          </p:nvSpPr>
          <p:spPr bwMode="auto">
            <a:xfrm>
              <a:off x="1220788" y="2185988"/>
              <a:ext cx="43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34" name="Line 6"/>
            <p:cNvSpPr>
              <a:spLocks noChangeShapeType="1"/>
            </p:cNvSpPr>
            <p:nvPr/>
          </p:nvSpPr>
          <p:spPr bwMode="auto">
            <a:xfrm>
              <a:off x="2401888" y="1563688"/>
              <a:ext cx="43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35" name="Line 10"/>
            <p:cNvSpPr>
              <a:spLocks noChangeShapeType="1"/>
            </p:cNvSpPr>
            <p:nvPr/>
          </p:nvSpPr>
          <p:spPr bwMode="auto">
            <a:xfrm>
              <a:off x="1633538" y="2112963"/>
              <a:ext cx="133350" cy="85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36" name="Line 11"/>
            <p:cNvSpPr>
              <a:spLocks noChangeShapeType="1"/>
            </p:cNvSpPr>
            <p:nvPr/>
          </p:nvSpPr>
          <p:spPr bwMode="auto">
            <a:xfrm flipV="1">
              <a:off x="1636713" y="2189163"/>
              <a:ext cx="125412" cy="904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804248" y="3140968"/>
            <a:ext cx="574332" cy="403827"/>
            <a:chOff x="1208088" y="1335088"/>
            <a:chExt cx="1625600" cy="1143000"/>
          </a:xfrm>
        </p:grpSpPr>
        <p:sp>
          <p:nvSpPr>
            <p:cNvPr id="38" name="Rectangle 3"/>
            <p:cNvSpPr>
              <a:spLocks noChangeArrowheads="1"/>
            </p:cNvSpPr>
            <p:nvPr/>
          </p:nvSpPr>
          <p:spPr bwMode="auto">
            <a:xfrm>
              <a:off x="1639888" y="1335088"/>
              <a:ext cx="762000" cy="1143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39" name="Line 4"/>
            <p:cNvSpPr>
              <a:spLocks noChangeShapeType="1"/>
            </p:cNvSpPr>
            <p:nvPr/>
          </p:nvSpPr>
          <p:spPr bwMode="auto">
            <a:xfrm>
              <a:off x="1208088" y="1525588"/>
              <a:ext cx="43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40" name="Line 5"/>
            <p:cNvSpPr>
              <a:spLocks noChangeShapeType="1"/>
            </p:cNvSpPr>
            <p:nvPr/>
          </p:nvSpPr>
          <p:spPr bwMode="auto">
            <a:xfrm>
              <a:off x="1220788" y="2185988"/>
              <a:ext cx="43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2401888" y="1563688"/>
              <a:ext cx="43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42" name="Line 10"/>
            <p:cNvSpPr>
              <a:spLocks noChangeShapeType="1"/>
            </p:cNvSpPr>
            <p:nvPr/>
          </p:nvSpPr>
          <p:spPr bwMode="auto">
            <a:xfrm>
              <a:off x="1633538" y="2112963"/>
              <a:ext cx="133350" cy="85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43" name="Line 11"/>
            <p:cNvSpPr>
              <a:spLocks noChangeShapeType="1"/>
            </p:cNvSpPr>
            <p:nvPr/>
          </p:nvSpPr>
          <p:spPr bwMode="auto">
            <a:xfrm flipV="1">
              <a:off x="1636713" y="2189163"/>
              <a:ext cx="125412" cy="904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24744"/>
            <a:ext cx="927720" cy="8139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068960"/>
            <a:ext cx="461963" cy="40531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73" name="Straight Arrow Connector 72"/>
          <p:cNvCxnSpPr>
            <a:endCxn id="38" idx="0"/>
          </p:cNvCxnSpPr>
          <p:nvPr/>
        </p:nvCxnSpPr>
        <p:spPr>
          <a:xfrm flipH="1">
            <a:off x="7091414" y="2060848"/>
            <a:ext cx="866" cy="1080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228184" y="2420888"/>
            <a:ext cx="172819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Pipeline Stage</a:t>
            </a:r>
          </a:p>
        </p:txBody>
      </p:sp>
      <p:sp>
        <p:nvSpPr>
          <p:cNvPr id="77" name="Isosceles Triangle 76"/>
          <p:cNvSpPr/>
          <p:nvPr/>
        </p:nvSpPr>
        <p:spPr>
          <a:xfrm rot="5400000">
            <a:off x="6466556" y="4270749"/>
            <a:ext cx="720080" cy="62075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9" name="Straight Connector 78"/>
          <p:cNvCxnSpPr/>
          <p:nvPr/>
        </p:nvCxnSpPr>
        <p:spPr>
          <a:xfrm>
            <a:off x="5436096" y="3789040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7" idx="3"/>
          </p:cNvCxnSpPr>
          <p:nvPr/>
        </p:nvCxnSpPr>
        <p:spPr>
          <a:xfrm flipH="1">
            <a:off x="5436096" y="4581129"/>
            <a:ext cx="1080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endCxn id="77" idx="0"/>
          </p:cNvCxnSpPr>
          <p:nvPr/>
        </p:nvCxnSpPr>
        <p:spPr>
          <a:xfrm flipH="1">
            <a:off x="7136976" y="4581128"/>
            <a:ext cx="38735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33" idx="0"/>
          </p:cNvCxnSpPr>
          <p:nvPr/>
        </p:nvCxnSpPr>
        <p:spPr>
          <a:xfrm flipV="1">
            <a:off x="7524328" y="3773791"/>
            <a:ext cx="11595" cy="807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5868144" y="5013176"/>
            <a:ext cx="216024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Delay: </a:t>
            </a:r>
            <a:r>
              <a:rPr lang="fr-FR" sz="1400" b="1" dirty="0" err="1"/>
              <a:t>Clock</a:t>
            </a:r>
            <a:r>
              <a:rPr lang="fr-FR" sz="1400" b="1" dirty="0"/>
              <a:t> </a:t>
            </a:r>
            <a:r>
              <a:rPr lang="fr-FR" sz="1400" b="1" dirty="0" err="1"/>
              <a:t>Skew</a:t>
            </a:r>
            <a:endParaRPr lang="fr-FR" sz="1400" b="1" dirty="0"/>
          </a:p>
        </p:txBody>
      </p:sp>
      <p:cxnSp>
        <p:nvCxnSpPr>
          <p:cNvPr id="97" name="Straight Arrow Connector 96"/>
          <p:cNvCxnSpPr/>
          <p:nvPr/>
        </p:nvCxnSpPr>
        <p:spPr>
          <a:xfrm flipV="1">
            <a:off x="4644008" y="2636912"/>
            <a:ext cx="1368152" cy="1296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96" idx="1"/>
          </p:cNvCxnSpPr>
          <p:nvPr/>
        </p:nvCxnSpPr>
        <p:spPr>
          <a:xfrm>
            <a:off x="4211960" y="4437112"/>
            <a:ext cx="1656184" cy="7299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4355976" y="5157192"/>
            <a:ext cx="1368152" cy="720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037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Timing Setup: MMMC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198563"/>
            <a:ext cx="8356600" cy="295051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Multi-Mode </a:t>
            </a:r>
            <a:r>
              <a:rPr lang="en-GB" dirty="0" smtClean="0"/>
              <a:t>Multi-Corner</a:t>
            </a:r>
          </a:p>
          <a:p>
            <a:r>
              <a:rPr lang="en-GB" dirty="0" smtClean="0"/>
              <a:t>Mode: </a:t>
            </a:r>
            <a:r>
              <a:rPr lang="en-GB" dirty="0"/>
              <a:t>Different constraints</a:t>
            </a:r>
            <a:endParaRPr lang="en-GB" dirty="0"/>
          </a:p>
          <a:p>
            <a:r>
              <a:rPr lang="en-GB" dirty="0" smtClean="0"/>
              <a:t>Corners</a:t>
            </a:r>
            <a:r>
              <a:rPr lang="en-GB" dirty="0"/>
              <a:t>: </a:t>
            </a:r>
            <a:r>
              <a:rPr lang="en-GB" dirty="0" smtClean="0"/>
              <a:t>Different parameter/delay settings for </a:t>
            </a:r>
            <a:r>
              <a:rPr lang="en-GB" dirty="0"/>
              <a:t>different </a:t>
            </a:r>
            <a:r>
              <a:rPr lang="en-GB" dirty="0" smtClean="0"/>
              <a:t>conditions</a:t>
            </a:r>
          </a:p>
          <a:p>
            <a:pPr lvl="1"/>
            <a:r>
              <a:rPr lang="en-GB" dirty="0" smtClean="0"/>
              <a:t>Voltages</a:t>
            </a:r>
            <a:endParaRPr lang="en-GB" dirty="0"/>
          </a:p>
          <a:p>
            <a:pPr lvl="1"/>
            <a:r>
              <a:rPr lang="en-GB" dirty="0"/>
              <a:t>Temperature</a:t>
            </a:r>
          </a:p>
          <a:p>
            <a:pPr lvl="1"/>
            <a:r>
              <a:rPr lang="en-GB" dirty="0"/>
              <a:t>Best Case, Worst Case</a:t>
            </a:r>
          </a:p>
          <a:p>
            <a:r>
              <a:rPr lang="fr-FR" dirty="0" err="1"/>
              <a:t>Views</a:t>
            </a:r>
            <a:r>
              <a:rPr lang="fr-FR" dirty="0"/>
              <a:t>: Modes + Corners</a:t>
            </a:r>
          </a:p>
          <a:p>
            <a:pPr lvl="1"/>
            <a:r>
              <a:rPr lang="en-GB" dirty="0"/>
              <a:t>Slow Corners: Fix Setup</a:t>
            </a:r>
          </a:p>
          <a:p>
            <a:pPr lvl="1"/>
            <a:r>
              <a:rPr lang="en-GB" dirty="0"/>
              <a:t>Fast Corners: Fix Hold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83716" y="4329658"/>
            <a:ext cx="216024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Modes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54103" y="4329658"/>
            <a:ext cx="216024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Corners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538481" y="4698990"/>
            <a:ext cx="19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Best, </a:t>
            </a:r>
            <a:r>
              <a:rPr lang="fr-FR" dirty="0" err="1"/>
              <a:t>Worst</a:t>
            </a:r>
            <a:r>
              <a:rPr lang="fr-FR" dirty="0"/>
              <a:t> etc…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783716" y="4745156"/>
            <a:ext cx="2132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Test, </a:t>
            </a:r>
            <a:r>
              <a:rPr lang="fr-FR" dirty="0" err="1"/>
              <a:t>Functional</a:t>
            </a:r>
            <a:r>
              <a:rPr lang="fr-FR" dirty="0"/>
              <a:t>, Power </a:t>
            </a:r>
            <a:r>
              <a:rPr lang="fr-FR" dirty="0" err="1"/>
              <a:t>save</a:t>
            </a:r>
            <a:r>
              <a:rPr lang="fr-FR" dirty="0"/>
              <a:t> etc…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453075" y="4370923"/>
            <a:ext cx="27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669781" y="5733256"/>
            <a:ext cx="1852180" cy="35956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views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9" idx="2"/>
            <a:endCxn id="10" idx="0"/>
          </p:cNvCxnSpPr>
          <p:nvPr/>
        </p:nvCxnSpPr>
        <p:spPr>
          <a:xfrm>
            <a:off x="4590292" y="4740255"/>
            <a:ext cx="5579" cy="9930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309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Timing Setup: Process &amp; On Chip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198563"/>
            <a:ext cx="8356600" cy="718269"/>
          </a:xfrm>
        </p:spPr>
        <p:txBody>
          <a:bodyPr/>
          <a:lstStyle/>
          <a:p>
            <a:r>
              <a:rPr lang="fr-FR" dirty="0" err="1"/>
              <a:t>OnCHip</a:t>
            </a:r>
            <a:r>
              <a:rPr lang="fr-FR" dirty="0"/>
              <a:t> Variation and </a:t>
            </a:r>
            <a:r>
              <a:rPr lang="fr-FR" dirty="0" err="1"/>
              <a:t>Process</a:t>
            </a:r>
            <a:r>
              <a:rPr lang="fr-FR" dirty="0"/>
              <a:t>/</a:t>
            </a:r>
            <a:r>
              <a:rPr lang="fr-FR" dirty="0" err="1"/>
              <a:t>Temperature</a:t>
            </a:r>
            <a:r>
              <a:rPr lang="fr-FR" dirty="0"/>
              <a:t> Variation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051720" y="2924944"/>
            <a:ext cx="2664296" cy="26642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66239" y="3426067"/>
            <a:ext cx="1440160" cy="36004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Wafer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78848" y="3587434"/>
            <a:ext cx="318102" cy="3019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406352" y="3644652"/>
            <a:ext cx="2064343" cy="360040"/>
            <a:chOff x="3486472" y="3717032"/>
            <a:chExt cx="2064343" cy="360040"/>
          </a:xfrm>
        </p:grpSpPr>
        <p:sp>
          <p:nvSpPr>
            <p:cNvPr id="8" name="Rectangle 7"/>
            <p:cNvSpPr/>
            <p:nvPr/>
          </p:nvSpPr>
          <p:spPr>
            <a:xfrm>
              <a:off x="3486472" y="3717032"/>
              <a:ext cx="36004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13112" y="3717032"/>
              <a:ext cx="36004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39752" y="3717032"/>
              <a:ext cx="36004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66392" y="3717032"/>
              <a:ext cx="36004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90775" y="3717032"/>
              <a:ext cx="36004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07480" y="4133453"/>
            <a:ext cx="2064343" cy="360040"/>
            <a:chOff x="3486472" y="3717032"/>
            <a:chExt cx="2064343" cy="360040"/>
          </a:xfrm>
        </p:grpSpPr>
        <p:sp>
          <p:nvSpPr>
            <p:cNvPr id="16" name="Rectangle 15"/>
            <p:cNvSpPr/>
            <p:nvPr/>
          </p:nvSpPr>
          <p:spPr>
            <a:xfrm>
              <a:off x="3486472" y="3717032"/>
              <a:ext cx="36004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13112" y="3717032"/>
              <a:ext cx="36004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39752" y="3717032"/>
              <a:ext cx="36004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66392" y="3717032"/>
              <a:ext cx="36004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90775" y="3717032"/>
              <a:ext cx="36004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08608" y="4622254"/>
            <a:ext cx="2064343" cy="360040"/>
            <a:chOff x="3486472" y="3717032"/>
            <a:chExt cx="2064343" cy="360040"/>
          </a:xfrm>
        </p:grpSpPr>
        <p:sp>
          <p:nvSpPr>
            <p:cNvPr id="22" name="Rectangle 21"/>
            <p:cNvSpPr/>
            <p:nvPr/>
          </p:nvSpPr>
          <p:spPr>
            <a:xfrm>
              <a:off x="3486472" y="3717032"/>
              <a:ext cx="36004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13112" y="3717032"/>
              <a:ext cx="36004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39752" y="3717032"/>
              <a:ext cx="36004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66392" y="3717032"/>
              <a:ext cx="36004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90775" y="3717032"/>
              <a:ext cx="36004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238607" y="4673961"/>
            <a:ext cx="1440160" cy="36004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ASICS</a:t>
            </a:r>
            <a:endParaRPr lang="en-GB" dirty="0"/>
          </a:p>
        </p:txBody>
      </p:sp>
      <p:cxnSp>
        <p:nvCxnSpPr>
          <p:cNvPr id="28" name="Straight Arrow Connector 27"/>
          <p:cNvCxnSpPr>
            <a:stCxn id="27" idx="3"/>
            <a:endCxn id="22" idx="1"/>
          </p:cNvCxnSpPr>
          <p:nvPr/>
        </p:nvCxnSpPr>
        <p:spPr>
          <a:xfrm flipV="1">
            <a:off x="1678767" y="4802274"/>
            <a:ext cx="729841" cy="517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283043" y="2600536"/>
            <a:ext cx="297256" cy="12888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646899" y="2518340"/>
            <a:ext cx="772973" cy="12677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4559" y="2069000"/>
            <a:ext cx="3536096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X% </a:t>
            </a:r>
            <a:r>
              <a:rPr lang="fr-FR" dirty="0" err="1"/>
              <a:t>difference</a:t>
            </a:r>
            <a:r>
              <a:rPr lang="fr-FR" dirty="0"/>
              <a:t>: </a:t>
            </a:r>
            <a:r>
              <a:rPr lang="fr-FR" dirty="0" err="1"/>
              <a:t>Process</a:t>
            </a:r>
            <a:r>
              <a:rPr lang="fr-FR" dirty="0"/>
              <a:t> Variation</a:t>
            </a:r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5710957" y="4365104"/>
            <a:ext cx="1589980" cy="1589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Arrow Connector 39"/>
          <p:cNvCxnSpPr>
            <a:endCxn id="39" idx="1"/>
          </p:cNvCxnSpPr>
          <p:nvPr/>
        </p:nvCxnSpPr>
        <p:spPr>
          <a:xfrm>
            <a:off x="4283968" y="4797152"/>
            <a:ext cx="1426989" cy="3629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5982877" y="4668315"/>
            <a:ext cx="360040" cy="549424"/>
            <a:chOff x="5724128" y="4895800"/>
            <a:chExt cx="360040" cy="549424"/>
          </a:xfrm>
        </p:grpSpPr>
        <p:sp>
          <p:nvSpPr>
            <p:cNvPr id="44" name="Rectangle 43"/>
            <p:cNvSpPr/>
            <p:nvPr/>
          </p:nvSpPr>
          <p:spPr>
            <a:xfrm>
              <a:off x="5724128" y="4895800"/>
              <a:ext cx="360040" cy="549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 flipV="1">
              <a:off x="5885517" y="5265132"/>
              <a:ext cx="72008" cy="1800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5813509" y="5261486"/>
              <a:ext cx="72008" cy="183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628580" y="4668315"/>
            <a:ext cx="360040" cy="549424"/>
            <a:chOff x="5724128" y="4895800"/>
            <a:chExt cx="360040" cy="549424"/>
          </a:xfrm>
        </p:grpSpPr>
        <p:sp>
          <p:nvSpPr>
            <p:cNvPr id="48" name="Rectangle 47"/>
            <p:cNvSpPr/>
            <p:nvPr/>
          </p:nvSpPr>
          <p:spPr>
            <a:xfrm>
              <a:off x="5724128" y="4895800"/>
              <a:ext cx="360040" cy="549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9" name="Straight Connector 48"/>
            <p:cNvCxnSpPr/>
            <p:nvPr/>
          </p:nvCxnSpPr>
          <p:spPr>
            <a:xfrm flipH="1" flipV="1">
              <a:off x="5885517" y="5265132"/>
              <a:ext cx="72008" cy="1800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5813509" y="5261486"/>
              <a:ext cx="72008" cy="183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6221697" y="594387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ASIC</a:t>
            </a:r>
            <a:endParaRPr lang="en-GB" dirty="0"/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6628580" y="3297086"/>
            <a:ext cx="200884" cy="13501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6131110" y="3297086"/>
            <a:ext cx="85164" cy="13501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716016" y="2800410"/>
            <a:ext cx="3561744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X% </a:t>
            </a:r>
            <a:r>
              <a:rPr lang="fr-FR" dirty="0" err="1"/>
              <a:t>difference</a:t>
            </a:r>
            <a:r>
              <a:rPr lang="fr-FR" dirty="0"/>
              <a:t>: On-Chip Variation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297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Timing Setup: On Chip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</a:t>
            </a:r>
            <a:r>
              <a:rPr lang="en-GB" dirty="0" smtClean="0"/>
              <a:t>smaller technology </a:t>
            </a:r>
            <a:r>
              <a:rPr lang="en-GB" dirty="0"/>
              <a:t>nodes (&lt;65nm) On-Chip Variation (OCV) become more and more dominant:</a:t>
            </a:r>
          </a:p>
          <a:p>
            <a:pPr lvl="1"/>
            <a:r>
              <a:rPr lang="en-GB" dirty="0"/>
              <a:t>Two adjacent transistors on the die are different.</a:t>
            </a:r>
          </a:p>
          <a:p>
            <a:pPr lvl="1"/>
            <a:r>
              <a:rPr lang="en-GB" dirty="0"/>
              <a:t>The smaller the technology, the more disparate it gets.</a:t>
            </a:r>
          </a:p>
          <a:p>
            <a:r>
              <a:rPr lang="en-GB" dirty="0"/>
              <a:t>OCV also affects RC extraction for routing lines</a:t>
            </a:r>
          </a:p>
          <a:p>
            <a:r>
              <a:rPr lang="en-GB" dirty="0"/>
              <a:t>OCV adds up as an extraction corner</a:t>
            </a:r>
          </a:p>
          <a:p>
            <a:pPr lvl="1"/>
            <a:r>
              <a:rPr lang="en-GB" dirty="0"/>
              <a:t>Worsens the runtimes</a:t>
            </a:r>
          </a:p>
          <a:p>
            <a:r>
              <a:rPr lang="en-GB" dirty="0"/>
              <a:t>Setup challenges: Technology specific, not always easy to have correct values to setup the tool with.</a:t>
            </a:r>
          </a:p>
          <a:p>
            <a:r>
              <a:rPr lang="en-GB" dirty="0"/>
              <a:t>Difficulty for us: very much process-related, we are not process experts</a:t>
            </a:r>
          </a:p>
          <a:p>
            <a:r>
              <a:rPr lang="fr-FR" dirty="0"/>
              <a:t>In an </a:t>
            </a:r>
            <a:r>
              <a:rPr lang="fr-FR" dirty="0" err="1"/>
              <a:t>industry</a:t>
            </a:r>
            <a:r>
              <a:rPr lang="fr-FR" dirty="0"/>
              <a:t> </a:t>
            </a:r>
            <a:r>
              <a:rPr lang="fr-FR" dirty="0" err="1"/>
              <a:t>context</a:t>
            </a:r>
            <a:r>
              <a:rPr lang="fr-FR" dirty="0"/>
              <a:t>: </a:t>
            </a:r>
            <a:r>
              <a:rPr lang="fr-FR" dirty="0" err="1"/>
              <a:t>don’t</a:t>
            </a:r>
            <a:r>
              <a:rPr lang="fr-FR" dirty="0"/>
              <a:t> </a:t>
            </a:r>
            <a:r>
              <a:rPr lang="fr-FR" dirty="0" err="1"/>
              <a:t>forget</a:t>
            </a:r>
            <a:r>
              <a:rPr lang="fr-FR" dirty="0"/>
              <a:t> about </a:t>
            </a:r>
            <a:r>
              <a:rPr lang="fr-FR" dirty="0" err="1"/>
              <a:t>it!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56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Timing Fixes during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Cadence tools, the </a:t>
            </a:r>
            <a:r>
              <a:rPr lang="en-GB" u="sng" dirty="0" err="1"/>
              <a:t>optDesign</a:t>
            </a:r>
            <a:r>
              <a:rPr lang="en-GB" dirty="0"/>
              <a:t> command is used to reclaim timing after each phase:</a:t>
            </a:r>
          </a:p>
          <a:p>
            <a:pPr lvl="1"/>
            <a:r>
              <a:rPr lang="en-GB" dirty="0"/>
              <a:t>Before Clock Tree Synthesis</a:t>
            </a:r>
          </a:p>
          <a:p>
            <a:pPr lvl="1"/>
            <a:r>
              <a:rPr lang="en-GB" dirty="0"/>
              <a:t>Before Routing</a:t>
            </a:r>
          </a:p>
          <a:p>
            <a:pPr lvl="1"/>
            <a:r>
              <a:rPr lang="en-GB" dirty="0"/>
              <a:t>After Routing</a:t>
            </a:r>
          </a:p>
          <a:p>
            <a:r>
              <a:rPr lang="en-GB" dirty="0"/>
              <a:t>Timing Fixes are done for Setup and Hold separately</a:t>
            </a:r>
          </a:p>
          <a:p>
            <a:r>
              <a:rPr lang="en-GB" dirty="0"/>
              <a:t>Fixes may alter manufacturing rules (DRC)</a:t>
            </a:r>
          </a:p>
          <a:p>
            <a:r>
              <a:rPr lang="en-GB" dirty="0"/>
              <a:t>DRC may alter timing:</a:t>
            </a:r>
          </a:p>
          <a:p>
            <a:pPr lvl="1"/>
            <a:r>
              <a:rPr lang="en-GB" dirty="0"/>
              <a:t>Always re-optimise the design along the implementation flow</a:t>
            </a:r>
          </a:p>
          <a:p>
            <a:r>
              <a:rPr lang="en-GB" dirty="0"/>
              <a:t>Ignore this right now:</a:t>
            </a:r>
          </a:p>
          <a:p>
            <a:pPr lvl="1"/>
            <a:r>
              <a:rPr lang="en-GB" dirty="0"/>
              <a:t>No Specific pattern:</a:t>
            </a:r>
          </a:p>
          <a:p>
            <a:pPr lvl="2"/>
            <a:r>
              <a:rPr lang="en-GB" dirty="0"/>
              <a:t>See what </a:t>
            </a:r>
            <a:r>
              <a:rPr lang="en-GB" dirty="0" smtClean="0"/>
              <a:t>the </a:t>
            </a:r>
            <a:r>
              <a:rPr lang="en-GB" dirty="0"/>
              <a:t>tool does and re-call design optimisation with different options to fix alterations</a:t>
            </a:r>
          </a:p>
          <a:p>
            <a:pPr lvl="1"/>
            <a:r>
              <a:rPr lang="en-GB" dirty="0"/>
              <a:t>Runtimes go higher, not a good idea for the lab work as well</a:t>
            </a:r>
          </a:p>
        </p:txBody>
      </p:sp>
    </p:spTree>
    <p:extLst>
      <p:ext uri="{BB962C8B-B14F-4D97-AF65-F5344CB8AC3E}">
        <p14:creationId xmlns:p14="http://schemas.microsoft.com/office/powerpoint/2010/main" val="1788088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Clock Tree Synthesis (CTS)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Clock is a special net</a:t>
            </a:r>
          </a:p>
          <a:p>
            <a:r>
              <a:rPr lang="en-GB" dirty="0" smtClean="0"/>
              <a:t>Per-Clock </a:t>
            </a:r>
            <a:r>
              <a:rPr lang="en-GB" dirty="0"/>
              <a:t>domain:</a:t>
            </a:r>
          </a:p>
          <a:p>
            <a:pPr lvl="1"/>
            <a:r>
              <a:rPr lang="en-GB" dirty="0"/>
              <a:t>1 Clock Source</a:t>
            </a:r>
          </a:p>
          <a:p>
            <a:pPr lvl="1"/>
            <a:r>
              <a:rPr lang="en-GB" dirty="0"/>
              <a:t>Many Sinks</a:t>
            </a:r>
          </a:p>
          <a:p>
            <a:r>
              <a:rPr lang="en-GB" dirty="0"/>
              <a:t>Goal: Clock available at all flip-flops at the same time</a:t>
            </a:r>
          </a:p>
          <a:p>
            <a:r>
              <a:rPr lang="en-GB" dirty="0"/>
              <a:t>Clock net is very </a:t>
            </a:r>
            <a:r>
              <a:rPr lang="en-GB" dirty="0" smtClean="0"/>
              <a:t>demanding:</a:t>
            </a:r>
            <a:endParaRPr lang="en-GB" dirty="0"/>
          </a:p>
          <a:p>
            <a:pPr lvl="1"/>
            <a:r>
              <a:rPr lang="en-GB" dirty="0"/>
              <a:t>Toggles a lot: Power consumption</a:t>
            </a:r>
          </a:p>
          <a:p>
            <a:pPr lvl="1"/>
            <a:r>
              <a:rPr lang="en-GB" dirty="0"/>
              <a:t>Can toggle fast: Signal Integrity aggressor</a:t>
            </a:r>
          </a:p>
          <a:p>
            <a:pPr lvl="1"/>
            <a:r>
              <a:rPr lang="en-GB" dirty="0"/>
              <a:t>Long wires: Difficult to drive and balance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71600" y="4653136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46215" y="48958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clk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94378" y="5718487"/>
            <a:ext cx="582211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err="1"/>
              <a:t>root</a:t>
            </a:r>
            <a:endParaRPr lang="en-GB" dirty="0"/>
          </a:p>
        </p:txBody>
      </p:sp>
      <p:cxnSp>
        <p:nvCxnSpPr>
          <p:cNvPr id="8" name="Straight Arrow Connector 7"/>
          <p:cNvCxnSpPr>
            <a:stCxn id="6" idx="0"/>
            <a:endCxn id="5" idx="2"/>
          </p:cNvCxnSpPr>
          <p:nvPr/>
        </p:nvCxnSpPr>
        <p:spPr>
          <a:xfrm flipV="1">
            <a:off x="885484" y="5265132"/>
            <a:ext cx="194128" cy="4533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364088" y="4330342"/>
            <a:ext cx="360040" cy="549424"/>
            <a:chOff x="5724128" y="4895800"/>
            <a:chExt cx="360040" cy="549424"/>
          </a:xfrm>
        </p:grpSpPr>
        <p:sp>
          <p:nvSpPr>
            <p:cNvPr id="9" name="Rectangle 8"/>
            <p:cNvSpPr/>
            <p:nvPr/>
          </p:nvSpPr>
          <p:spPr>
            <a:xfrm>
              <a:off x="5724128" y="4895800"/>
              <a:ext cx="360040" cy="549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 flipV="1">
              <a:off x="5885517" y="5265132"/>
              <a:ext cx="72008" cy="1800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813509" y="5261486"/>
              <a:ext cx="72008" cy="183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846512" y="5322695"/>
            <a:ext cx="360040" cy="549424"/>
            <a:chOff x="5724128" y="4895800"/>
            <a:chExt cx="360040" cy="549424"/>
          </a:xfrm>
        </p:grpSpPr>
        <p:sp>
          <p:nvSpPr>
            <p:cNvPr id="18" name="Rectangle 17"/>
            <p:cNvSpPr/>
            <p:nvPr/>
          </p:nvSpPr>
          <p:spPr>
            <a:xfrm>
              <a:off x="5724128" y="4895800"/>
              <a:ext cx="360040" cy="549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 flipV="1">
              <a:off x="5885517" y="5265132"/>
              <a:ext cx="72008" cy="1800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5813509" y="5261486"/>
              <a:ext cx="72008" cy="183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012160" y="5118491"/>
            <a:ext cx="360040" cy="549424"/>
            <a:chOff x="5724128" y="4895800"/>
            <a:chExt cx="360040" cy="549424"/>
          </a:xfrm>
        </p:grpSpPr>
        <p:sp>
          <p:nvSpPr>
            <p:cNvPr id="22" name="Rectangle 21"/>
            <p:cNvSpPr/>
            <p:nvPr/>
          </p:nvSpPr>
          <p:spPr>
            <a:xfrm>
              <a:off x="5724128" y="4895800"/>
              <a:ext cx="360040" cy="549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 flipV="1">
              <a:off x="5885517" y="5265132"/>
              <a:ext cx="72008" cy="1800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813509" y="5261486"/>
              <a:ext cx="72008" cy="183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>
            <a:stCxn id="4" idx="3"/>
          </p:cNvCxnSpPr>
          <p:nvPr/>
        </p:nvCxnSpPr>
        <p:spPr>
          <a:xfrm>
            <a:off x="1187624" y="4761148"/>
            <a:ext cx="37444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3405433" y="4761149"/>
            <a:ext cx="9031" cy="12452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932039" y="4760114"/>
            <a:ext cx="2" cy="1221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932040" y="5981369"/>
            <a:ext cx="12415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173549" y="5667915"/>
            <a:ext cx="0" cy="31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932041" y="5013176"/>
            <a:ext cx="593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525477" y="4869160"/>
            <a:ext cx="2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414464" y="6006383"/>
            <a:ext cx="593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007158" y="5863924"/>
            <a:ext cx="2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302500" y="4526468"/>
            <a:ext cx="748923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err="1"/>
              <a:t>Sinks</a:t>
            </a:r>
            <a:endParaRPr lang="en-GB" dirty="0"/>
          </a:p>
        </p:txBody>
      </p:sp>
      <p:cxnSp>
        <p:nvCxnSpPr>
          <p:cNvPr id="46" name="Straight Arrow Connector 45"/>
          <p:cNvCxnSpPr>
            <a:stCxn id="45" idx="1"/>
          </p:cNvCxnSpPr>
          <p:nvPr/>
        </p:nvCxnSpPr>
        <p:spPr>
          <a:xfrm flipH="1">
            <a:off x="5796136" y="4711134"/>
            <a:ext cx="1506364" cy="1686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5" idx="1"/>
          </p:cNvCxnSpPr>
          <p:nvPr/>
        </p:nvCxnSpPr>
        <p:spPr>
          <a:xfrm flipH="1">
            <a:off x="6449615" y="4711134"/>
            <a:ext cx="852885" cy="9772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257999"/>
      </p:ext>
    </p:extLst>
  </p:cSld>
  <p:clrMapOvr>
    <a:masterClrMapping/>
  </p:clrMapOvr>
</p:sld>
</file>

<file path=ppt/theme/theme1.xml><?xml version="1.0" encoding="utf-8"?>
<a:theme xmlns:a="http://schemas.openxmlformats.org/drawingml/2006/main" name="KIT_master_ppt2003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KIT_master_ppt2007_en</Template>
  <TotalTime>0</TotalTime>
  <Words>1155</Words>
  <Application>Microsoft Office PowerPoint</Application>
  <PresentationFormat>Bildschirmpräsentation (4:3)</PresentationFormat>
  <Paragraphs>208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5" baseType="lpstr">
      <vt:lpstr>Arial</vt:lpstr>
      <vt:lpstr>Wingdings</vt:lpstr>
      <vt:lpstr>KIT_master_ppt2003_en</vt:lpstr>
      <vt:lpstr>PowerPoint-Präsentation</vt:lpstr>
      <vt:lpstr>Lecture Goal</vt:lpstr>
      <vt:lpstr>Where are we?</vt:lpstr>
      <vt:lpstr>Reminder: Setup/Hold</vt:lpstr>
      <vt:lpstr>Timing Setup: MMMC</vt:lpstr>
      <vt:lpstr>Timing Setup: Process &amp; On Chip Variation</vt:lpstr>
      <vt:lpstr>Timing Setup: On Chip Variation</vt:lpstr>
      <vt:lpstr>Timing Fixes during implementation</vt:lpstr>
      <vt:lpstr>Clock Tree Synthesis (CTS)</vt:lpstr>
      <vt:lpstr>CTS: Clock Skew</vt:lpstr>
      <vt:lpstr>CTS: Semantics</vt:lpstr>
      <vt:lpstr>CTS: Achieving Zero-Skew</vt:lpstr>
      <vt:lpstr>CTS: Useful Skew example</vt:lpstr>
      <vt:lpstr>Clock Tree and IO Timing</vt:lpstr>
      <vt:lpstr>CTS: Report example</vt:lpstr>
      <vt:lpstr>Routing: Global Overview </vt:lpstr>
      <vt:lpstr>Routing: Antenna Fixing </vt:lpstr>
      <vt:lpstr>Routing: Antenna Fixing </vt:lpstr>
      <vt:lpstr>Prepare for Manufacturing</vt:lpstr>
      <vt:lpstr>Metal Filling</vt:lpstr>
      <vt:lpstr>Metal Filling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Leys</dc:creator>
  <cp:lastModifiedBy>Peric, Ivan (IPE)</cp:lastModifiedBy>
  <cp:revision>632</cp:revision>
  <dcterms:created xsi:type="dcterms:W3CDTF">2015-04-20T11:56:13Z</dcterms:created>
  <dcterms:modified xsi:type="dcterms:W3CDTF">2018-06-26T09:07:28Z</dcterms:modified>
</cp:coreProperties>
</file>